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6" r:id="rId1"/>
  </p:sldMasterIdLst>
  <p:notesMasterIdLst>
    <p:notesMasterId r:id="rId49"/>
  </p:notesMasterIdLst>
  <p:handoutMasterIdLst>
    <p:handoutMasterId r:id="rId50"/>
  </p:handoutMasterIdLst>
  <p:sldIdLst>
    <p:sldId id="256" r:id="rId2"/>
    <p:sldId id="282" r:id="rId3"/>
    <p:sldId id="319" r:id="rId4"/>
    <p:sldId id="320" r:id="rId5"/>
    <p:sldId id="321" r:id="rId6"/>
    <p:sldId id="322" r:id="rId7"/>
    <p:sldId id="292" r:id="rId8"/>
    <p:sldId id="323" r:id="rId9"/>
    <p:sldId id="329" r:id="rId10"/>
    <p:sldId id="291" r:id="rId11"/>
    <p:sldId id="289" r:id="rId12"/>
    <p:sldId id="324" r:id="rId13"/>
    <p:sldId id="295" r:id="rId14"/>
    <p:sldId id="294" r:id="rId15"/>
    <p:sldId id="298" r:id="rId16"/>
    <p:sldId id="325" r:id="rId17"/>
    <p:sldId id="307" r:id="rId18"/>
    <p:sldId id="334" r:id="rId19"/>
    <p:sldId id="326" r:id="rId20"/>
    <p:sldId id="263" r:id="rId21"/>
    <p:sldId id="327" r:id="rId22"/>
    <p:sldId id="312" r:id="rId23"/>
    <p:sldId id="296" r:id="rId24"/>
    <p:sldId id="313" r:id="rId25"/>
    <p:sldId id="314" r:id="rId26"/>
    <p:sldId id="315" r:id="rId27"/>
    <p:sldId id="316" r:id="rId28"/>
    <p:sldId id="304" r:id="rId29"/>
    <p:sldId id="309" r:id="rId30"/>
    <p:sldId id="311" r:id="rId31"/>
    <p:sldId id="305" r:id="rId32"/>
    <p:sldId id="288" r:id="rId33"/>
    <p:sldId id="301" r:id="rId34"/>
    <p:sldId id="350" r:id="rId35"/>
    <p:sldId id="332" r:id="rId36"/>
    <p:sldId id="348" r:id="rId37"/>
    <p:sldId id="335" r:id="rId38"/>
    <p:sldId id="343" r:id="rId39"/>
    <p:sldId id="336" r:id="rId40"/>
    <p:sldId id="344" r:id="rId41"/>
    <p:sldId id="337" r:id="rId42"/>
    <p:sldId id="345" r:id="rId43"/>
    <p:sldId id="338" r:id="rId44"/>
    <p:sldId id="339" r:id="rId45"/>
    <p:sldId id="347" r:id="rId46"/>
    <p:sldId id="340" r:id="rId47"/>
    <p:sldId id="267" r:id="rId4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907AD"/>
    <a:srgbClr val="8D0690"/>
    <a:srgbClr val="F8F1D2"/>
    <a:srgbClr val="009900"/>
    <a:srgbClr val="008000"/>
    <a:srgbClr val="F448F8"/>
    <a:srgbClr val="0000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34" autoAdjust="0"/>
    <p:restoredTop sz="90476" autoAdjust="0"/>
  </p:normalViewPr>
  <p:slideViewPr>
    <p:cSldViewPr>
      <p:cViewPr varScale="1">
        <p:scale>
          <a:sx n="73" d="100"/>
          <a:sy n="73" d="100"/>
        </p:scale>
        <p:origin x="27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4200"/>
    </p:cViewPr>
  </p:sorterViewPr>
  <p:notesViewPr>
    <p:cSldViewPr>
      <p:cViewPr varScale="1">
        <p:scale>
          <a:sx n="52" d="100"/>
          <a:sy n="52" d="100"/>
        </p:scale>
        <p:origin x="-1824" y="-90"/>
      </p:cViewPr>
      <p:guideLst>
        <p:guide orient="horz" pos="2880"/>
        <p:guide pos="2160"/>
      </p:guideLst>
    </p:cSldViewPr>
  </p:notes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05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8" charset="0"/>
              </a:defRPr>
            </a:lvl1pPr>
          </a:lstStyle>
          <a:p>
            <a:pPr>
              <a:defRPr/>
            </a:pPr>
            <a:endParaRPr lang="en-US"/>
          </a:p>
        </p:txBody>
      </p:sp>
      <p:sp>
        <p:nvSpPr>
          <p:cNvPr id="28057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8" charset="0"/>
              </a:defRPr>
            </a:lvl1pPr>
          </a:lstStyle>
          <a:p>
            <a:pPr>
              <a:defRPr/>
            </a:pPr>
            <a:endParaRPr lang="en-US"/>
          </a:p>
        </p:txBody>
      </p:sp>
      <p:sp>
        <p:nvSpPr>
          <p:cNvPr id="28058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8" charset="0"/>
              </a:defRPr>
            </a:lvl1pPr>
          </a:lstStyle>
          <a:p>
            <a:pPr>
              <a:defRPr/>
            </a:pPr>
            <a:endParaRPr lang="en-US"/>
          </a:p>
        </p:txBody>
      </p:sp>
      <p:sp>
        <p:nvSpPr>
          <p:cNvPr id="28058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anose="02020603050405020304" pitchFamily="18" charset="0"/>
              </a:defRPr>
            </a:lvl1pPr>
          </a:lstStyle>
          <a:p>
            <a:fld id="{43094E39-D4B0-4F97-9978-8D9C60FBBB39}" type="slidenum">
              <a:rPr lang="en-US" altLang="en-US"/>
              <a:pPr/>
              <a:t>‹#›</a:t>
            </a:fld>
            <a:endParaRPr lang="en-US" altLang="en-US"/>
          </a:p>
        </p:txBody>
      </p:sp>
    </p:spTree>
    <p:extLst>
      <p:ext uri="{BB962C8B-B14F-4D97-AF65-F5344CB8AC3E}">
        <p14:creationId xmlns:p14="http://schemas.microsoft.com/office/powerpoint/2010/main" val="35144624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8" charset="0"/>
              </a:defRPr>
            </a:lvl1pPr>
          </a:lstStyle>
          <a:p>
            <a:pPr>
              <a:defRPr/>
            </a:pPr>
            <a:endParaRPr lang="en-US"/>
          </a:p>
        </p:txBody>
      </p:sp>
      <p:sp>
        <p:nvSpPr>
          <p:cNvPr id="870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8" charset="0"/>
              </a:defRPr>
            </a:lvl1pPr>
          </a:lstStyle>
          <a:p>
            <a:pPr>
              <a:defRPr/>
            </a:pPr>
            <a:endParaRPr lang="en-US"/>
          </a:p>
        </p:txBody>
      </p:sp>
      <p:sp>
        <p:nvSpPr>
          <p:cNvPr id="512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70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8" charset="0"/>
              </a:defRPr>
            </a:lvl1pPr>
          </a:lstStyle>
          <a:p>
            <a:pPr>
              <a:defRPr/>
            </a:pPr>
            <a:endParaRPr lang="en-US"/>
          </a:p>
        </p:txBody>
      </p:sp>
      <p:sp>
        <p:nvSpPr>
          <p:cNvPr id="870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anose="02020603050405020304" pitchFamily="18" charset="0"/>
              </a:defRPr>
            </a:lvl1pPr>
          </a:lstStyle>
          <a:p>
            <a:fld id="{0140E56A-B69A-4CFA-9D66-2590C2E6D9C5}" type="slidenum">
              <a:rPr lang="en-US" altLang="en-US"/>
              <a:pPr/>
              <a:t>‹#›</a:t>
            </a:fld>
            <a:endParaRPr lang="en-US" altLang="en-US"/>
          </a:p>
        </p:txBody>
      </p:sp>
    </p:spTree>
    <p:extLst>
      <p:ext uri="{BB962C8B-B14F-4D97-AF65-F5344CB8AC3E}">
        <p14:creationId xmlns:p14="http://schemas.microsoft.com/office/powerpoint/2010/main" val="31909606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3A40EC3-D6C8-4D0A-A161-BFFCF3290840}" type="slidenum">
              <a:rPr lang="en-US" altLang="en-US">
                <a:latin typeface="Times" panose="02020603050405020304" pitchFamily="18" charset="0"/>
              </a:rPr>
              <a:pPr/>
              <a:t>1</a:t>
            </a:fld>
            <a:endParaRPr lang="en-US" altLang="en-US">
              <a:latin typeface="Times" panose="02020603050405020304" pitchFamily="18" charset="0"/>
            </a:endParaRPr>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757870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D56E65A-E2E2-4A7E-83A8-CF2D3FDC2AD7}" type="slidenum">
              <a:rPr lang="en-US" altLang="en-US">
                <a:latin typeface="Times" panose="02020603050405020304" pitchFamily="18" charset="0"/>
              </a:rPr>
              <a:pPr/>
              <a:t>10</a:t>
            </a:fld>
            <a:endParaRPr lang="en-US" altLang="en-US">
              <a:latin typeface="Times" panose="02020603050405020304" pitchFamily="18" charset="0"/>
            </a:endParaRPr>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b="1" smtClean="0"/>
              <a:t>FONTS:</a:t>
            </a:r>
            <a:r>
              <a:rPr lang="en-US" altLang="en-US" sz="1800" smtClean="0"/>
              <a:t> The larger, the better. Remember, you want your points to be readable even at the back of the venue. </a:t>
            </a:r>
          </a:p>
          <a:p>
            <a:r>
              <a:rPr lang="en-US" altLang="en-US" sz="1800" smtClean="0"/>
              <a:t>As with print documents, using a combination of serif and sans serif fonts--one for headings, the other for body text because it provides contrast and interest to your slides. </a:t>
            </a:r>
          </a:p>
          <a:p>
            <a:r>
              <a:rPr lang="en-US" altLang="en-US" sz="1800" smtClean="0"/>
              <a:t>Sans serif fonts are Verdana, Arial and Helvetica. They have even lines and no appendages </a:t>
            </a:r>
          </a:p>
          <a:p>
            <a:r>
              <a:rPr lang="en-US" altLang="en-US" sz="1800" smtClean="0"/>
              <a:t>Serif fonts are Times and Times New Roman.</a:t>
            </a:r>
          </a:p>
        </p:txBody>
      </p:sp>
    </p:spTree>
    <p:extLst>
      <p:ext uri="{BB962C8B-B14F-4D97-AF65-F5344CB8AC3E}">
        <p14:creationId xmlns:p14="http://schemas.microsoft.com/office/powerpoint/2010/main" val="1943338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1B8DAA8-89F3-4157-930E-08E83256A769}" type="slidenum">
              <a:rPr lang="en-US" altLang="en-US">
                <a:latin typeface="Times" panose="02020603050405020304" pitchFamily="18" charset="0"/>
              </a:rPr>
              <a:pPr/>
              <a:t>11</a:t>
            </a:fld>
            <a:endParaRPr lang="en-US" altLang="en-US">
              <a:latin typeface="Times" panose="02020603050405020304" pitchFamily="18" charset="0"/>
            </a:endParaRPr>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My own pet peeve is the always used blue background. It’s the one I see most used at conferences. Try something different. That’s why PowerPoint comes with templates.</a:t>
            </a:r>
          </a:p>
          <a:p>
            <a:endParaRPr lang="en-US" altLang="en-US" sz="1800" smtClean="0">
              <a:latin typeface="Arial" panose="020B0604020202020204" pitchFamily="34" charset="0"/>
            </a:endParaRPr>
          </a:p>
          <a:p>
            <a:r>
              <a:rPr lang="en-US" altLang="en-US" sz="1800" smtClean="0">
                <a:latin typeface="Arial" panose="020B0604020202020204" pitchFamily="34" charset="0"/>
              </a:rPr>
              <a:t>Choose your background based on a room's lighting: While what is most common is to design with a dark background when you plan to project your slideshow onto a screen, in reality, the best background has to do with the presentation location. Although light text on a dark background looks best in a dark or slightly darkened room, in a light room the dark background may look so faded that light text may not show up as well. For this kind of situation, it doesn't hurt to try dark text on a lighter background </a:t>
            </a:r>
          </a:p>
        </p:txBody>
      </p:sp>
    </p:spTree>
    <p:extLst>
      <p:ext uri="{BB962C8B-B14F-4D97-AF65-F5344CB8AC3E}">
        <p14:creationId xmlns:p14="http://schemas.microsoft.com/office/powerpoint/2010/main" val="12949310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DDF9A67-26AF-4706-BE80-F51943E3DAA7}" type="slidenum">
              <a:rPr lang="en-US" altLang="en-US">
                <a:latin typeface="Times" panose="02020603050405020304" pitchFamily="18" charset="0"/>
              </a:rPr>
              <a:pPr/>
              <a:t>12</a:t>
            </a:fld>
            <a:endParaRPr lang="en-US" altLang="en-US">
              <a:latin typeface="Times" panose="02020603050405020304" pitchFamily="18" charset="0"/>
            </a:endParaRPr>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7555424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D6AF578-D345-49E3-997D-A52EE10A236A}" type="slidenum">
              <a:rPr lang="en-US" altLang="en-US">
                <a:latin typeface="Times" panose="02020603050405020304" pitchFamily="18" charset="0"/>
              </a:rPr>
              <a:pPr/>
              <a:t>13</a:t>
            </a:fld>
            <a:endParaRPr lang="en-US" altLang="en-US">
              <a:latin typeface="Times" panose="02020603050405020304" pitchFamily="18" charset="0"/>
            </a:endParaRPr>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A bad table, too much information in an unreadable format.</a:t>
            </a:r>
          </a:p>
        </p:txBody>
      </p:sp>
    </p:spTree>
    <p:extLst>
      <p:ext uri="{BB962C8B-B14F-4D97-AF65-F5344CB8AC3E}">
        <p14:creationId xmlns:p14="http://schemas.microsoft.com/office/powerpoint/2010/main" val="30910561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7C3933-17EB-4741-8CC9-CB52866E3248}" type="slidenum">
              <a:rPr lang="en-US" altLang="en-US">
                <a:latin typeface="Times" panose="02020603050405020304" pitchFamily="18" charset="0"/>
              </a:rPr>
              <a:pPr/>
              <a:t>14</a:t>
            </a:fld>
            <a:endParaRPr lang="en-US" altLang="en-US">
              <a:latin typeface="Times" panose="02020603050405020304" pitchFamily="18" charset="0"/>
            </a:endParaRPr>
          </a:p>
        </p:txBody>
      </p:sp>
      <p:sp>
        <p:nvSpPr>
          <p:cNvPr id="65539" name="Rectangle 2"/>
          <p:cNvSpPr>
            <a:spLocks noRo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US" altLang="en-US" sz="1800" smtClean="0">
                <a:latin typeface="Arial" panose="020B0604020202020204" pitchFamily="34" charset="0"/>
              </a:rPr>
              <a:t>Appropriate use of graphs and tables is one way to enhance the message you are delivering. </a:t>
            </a:r>
          </a:p>
          <a:p>
            <a:pPr>
              <a:spcBef>
                <a:spcPct val="0"/>
              </a:spcBef>
            </a:pPr>
            <a:endParaRPr lang="en-US" altLang="en-US" sz="1800" smtClean="0">
              <a:latin typeface="Arial" panose="020B0604020202020204" pitchFamily="34" charset="0"/>
            </a:endParaRPr>
          </a:p>
          <a:p>
            <a:pPr>
              <a:spcBef>
                <a:spcPct val="0"/>
              </a:spcBef>
            </a:pPr>
            <a:r>
              <a:rPr lang="en-US" altLang="en-US" sz="1800" smtClean="0">
                <a:latin typeface="Arial" panose="020B0604020202020204" pitchFamily="34" charset="0"/>
              </a:rPr>
              <a:t>Draw the audience’s attention</a:t>
            </a:r>
          </a:p>
        </p:txBody>
      </p:sp>
    </p:spTree>
    <p:extLst>
      <p:ext uri="{BB962C8B-B14F-4D97-AF65-F5344CB8AC3E}">
        <p14:creationId xmlns:p14="http://schemas.microsoft.com/office/powerpoint/2010/main" val="10891889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525EAD5-7EBC-4E54-808C-D737A088A5C6}" type="slidenum">
              <a:rPr lang="en-US" altLang="en-US">
                <a:latin typeface="Times" panose="02020603050405020304" pitchFamily="18" charset="0"/>
              </a:rPr>
              <a:pPr/>
              <a:t>15</a:t>
            </a:fld>
            <a:endParaRPr lang="en-US" altLang="en-US">
              <a:latin typeface="Times" panose="02020603050405020304" pitchFamily="18" charset="0"/>
            </a:endParaRPr>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sz="900" smtClean="0"/>
          </a:p>
        </p:txBody>
      </p:sp>
    </p:spTree>
    <p:extLst>
      <p:ext uri="{BB962C8B-B14F-4D97-AF65-F5344CB8AC3E}">
        <p14:creationId xmlns:p14="http://schemas.microsoft.com/office/powerpoint/2010/main" val="25626646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53EABE4-00CC-4FCB-B1BE-FF31A4C477D2}" type="slidenum">
              <a:rPr lang="en-US" altLang="en-US">
                <a:latin typeface="Times" panose="02020603050405020304" pitchFamily="18" charset="0"/>
              </a:rPr>
              <a:pPr/>
              <a:t>16</a:t>
            </a:fld>
            <a:endParaRPr lang="en-US" altLang="en-US">
              <a:latin typeface="Times" panose="02020603050405020304" pitchFamily="18" charset="0"/>
            </a:endParaRPr>
          </a:p>
        </p:txBody>
      </p:sp>
      <p:sp>
        <p:nvSpPr>
          <p:cNvPr id="67587" name="Rectangle 2"/>
          <p:cNvSpPr>
            <a:spLocks noRo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Too many elements on one slide will simply distract your audience.</a:t>
            </a:r>
          </a:p>
          <a:p>
            <a:endParaRPr lang="en-US" altLang="en-US" sz="1800" smtClean="0">
              <a:latin typeface="Arial" panose="020B0604020202020204" pitchFamily="34" charset="0"/>
            </a:endParaRPr>
          </a:p>
        </p:txBody>
      </p:sp>
    </p:spTree>
    <p:extLst>
      <p:ext uri="{BB962C8B-B14F-4D97-AF65-F5344CB8AC3E}">
        <p14:creationId xmlns:p14="http://schemas.microsoft.com/office/powerpoint/2010/main" val="29266300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BD775D8-BA44-4E91-9990-7BE480546181}" type="slidenum">
              <a:rPr lang="en-US" altLang="en-US">
                <a:latin typeface="Times" panose="02020603050405020304" pitchFamily="18" charset="0"/>
              </a:rPr>
              <a:pPr/>
              <a:t>17</a:t>
            </a:fld>
            <a:endParaRPr lang="en-US" altLang="en-US">
              <a:latin typeface="Times" panose="02020603050405020304" pitchFamily="18" charset="0"/>
            </a:endParaRPr>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8547668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932168B-455B-47BE-9F38-AE2E0F33A9C6}" type="slidenum">
              <a:rPr lang="en-US" altLang="en-US">
                <a:latin typeface="Times" panose="02020603050405020304" pitchFamily="18" charset="0"/>
              </a:rPr>
              <a:pPr/>
              <a:t>18</a:t>
            </a:fld>
            <a:endParaRPr lang="en-US" altLang="en-US">
              <a:latin typeface="Times" panose="02020603050405020304" pitchFamily="18" charset="0"/>
            </a:endParaRPr>
          </a:p>
        </p:txBody>
      </p:sp>
      <p:sp>
        <p:nvSpPr>
          <p:cNvPr id="69635" name="Rectangle 2"/>
          <p:cNvSpPr>
            <a:spLocks noRo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019555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782429C-E521-453C-8BF7-5DAD4077F11A}" type="slidenum">
              <a:rPr lang="en-US" altLang="en-US">
                <a:latin typeface="Times" panose="02020603050405020304" pitchFamily="18" charset="0"/>
              </a:rPr>
              <a:pPr/>
              <a:t>19</a:t>
            </a:fld>
            <a:endParaRPr lang="en-US" altLang="en-US">
              <a:latin typeface="Times" panose="02020603050405020304" pitchFamily="18" charset="0"/>
            </a:endParaRPr>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Never allow the slides to draw attention away from you for long periods of time. Take charge. Be engaging yourself.</a:t>
            </a:r>
          </a:p>
          <a:p>
            <a:endParaRPr lang="en-US" altLang="en-US" smtClean="0"/>
          </a:p>
        </p:txBody>
      </p:sp>
    </p:spTree>
    <p:extLst>
      <p:ext uri="{BB962C8B-B14F-4D97-AF65-F5344CB8AC3E}">
        <p14:creationId xmlns:p14="http://schemas.microsoft.com/office/powerpoint/2010/main" val="278999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6946E9A-50FA-4A05-A6BB-C422B87B89BE}" type="slidenum">
              <a:rPr lang="en-US" altLang="en-US">
                <a:latin typeface="Times" panose="02020603050405020304" pitchFamily="18" charset="0"/>
              </a:rPr>
              <a:pPr/>
              <a:t>2</a:t>
            </a:fld>
            <a:endParaRPr lang="en-US" altLang="en-US">
              <a:latin typeface="Times" panose="02020603050405020304" pitchFamily="18" charset="0"/>
            </a:endParaRPr>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One of the best reasons to use PowerPoint is the ability it gives you to present content in a qualitatively different way through the use of graphics, charts, animation, and even video or audio. </a:t>
            </a:r>
          </a:p>
          <a:p>
            <a:r>
              <a:rPr lang="en-US" altLang="en-US" sz="1800" smtClean="0">
                <a:latin typeface="Arial" panose="020B0604020202020204" pitchFamily="34" charset="0"/>
              </a:rPr>
              <a:t>We all learn differently and a presentation using PowerPoint can help those who are Visual as well as Auditory learners </a:t>
            </a:r>
          </a:p>
        </p:txBody>
      </p:sp>
    </p:spTree>
    <p:extLst>
      <p:ext uri="{BB962C8B-B14F-4D97-AF65-F5344CB8AC3E}">
        <p14:creationId xmlns:p14="http://schemas.microsoft.com/office/powerpoint/2010/main" val="22342823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5CD32EE-3D16-40DD-993A-75DFDDADB382}" type="slidenum">
              <a:rPr lang="en-US" altLang="en-US">
                <a:latin typeface="Times" panose="02020603050405020304" pitchFamily="18" charset="0"/>
              </a:rPr>
              <a:pPr/>
              <a:t>20</a:t>
            </a:fld>
            <a:endParaRPr lang="en-US" altLang="en-US">
              <a:latin typeface="Times" panose="02020603050405020304" pitchFamily="18" charset="0"/>
            </a:endParaRPr>
          </a:p>
        </p:txBody>
      </p:sp>
      <p:sp>
        <p:nvSpPr>
          <p:cNvPr id="71683" name="Rectangle 2"/>
          <p:cNvSpPr>
            <a:spLocks noRo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t>DO NOT SIMPLY READ WHAT IS ON THE SLIDES. This is the same as passing out handouts and then just reading all of it back to your audience. You should have much more to say than what appears on the slides. If you want your audience to have copies of all that you say, pass out note pages after your presentation.</a:t>
            </a:r>
          </a:p>
          <a:p>
            <a:endParaRPr lang="en-US" altLang="en-US" sz="1800" smtClean="0"/>
          </a:p>
          <a:p>
            <a:r>
              <a:rPr lang="en-US" altLang="en-US" sz="1800" smtClean="0"/>
              <a:t>Reveal the KEY IDEA only….a bullet point is a short summation of all you know about the idea</a:t>
            </a:r>
          </a:p>
          <a:p>
            <a:endParaRPr lang="en-US" altLang="en-US" sz="1800" smtClean="0"/>
          </a:p>
          <a:p>
            <a:r>
              <a:rPr lang="en-US" altLang="en-US" sz="1800" smtClean="0"/>
              <a:t>Use consistent style: each point start with a verb or noun, if verbs use all the same tense, use capitalization</a:t>
            </a:r>
          </a:p>
          <a:p>
            <a:endParaRPr lang="en-US" altLang="en-US" sz="1800" smtClean="0"/>
          </a:p>
        </p:txBody>
      </p:sp>
    </p:spTree>
    <p:extLst>
      <p:ext uri="{BB962C8B-B14F-4D97-AF65-F5344CB8AC3E}">
        <p14:creationId xmlns:p14="http://schemas.microsoft.com/office/powerpoint/2010/main" val="39402056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F737191-0153-4513-AE28-30B52BF5B709}" type="slidenum">
              <a:rPr lang="en-US" altLang="en-US">
                <a:latin typeface="Times" panose="02020603050405020304" pitchFamily="18" charset="0"/>
              </a:rPr>
              <a:pPr/>
              <a:t>21</a:t>
            </a:fld>
            <a:endParaRPr lang="en-US" altLang="en-US">
              <a:latin typeface="Times" panose="02020603050405020304" pitchFamily="18" charset="0"/>
            </a:endParaRPr>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464266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C043C4D-9C34-45EA-9602-5C8F6A26ED7C}" type="slidenum">
              <a:rPr lang="en-US" altLang="en-US">
                <a:latin typeface="Times" panose="02020603050405020304" pitchFamily="18" charset="0"/>
              </a:rPr>
              <a:pPr/>
              <a:t>22</a:t>
            </a:fld>
            <a:endParaRPr lang="en-US" altLang="en-US">
              <a:latin typeface="Times" panose="02020603050405020304" pitchFamily="18" charset="0"/>
            </a:endParaRPr>
          </a:p>
        </p:txBody>
      </p:sp>
      <p:sp>
        <p:nvSpPr>
          <p:cNvPr id="73731" name="Rectangle 2"/>
          <p:cNvSpPr>
            <a:spLocks noRo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023019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693D325-3106-42C7-8925-16B5844EABD2}" type="slidenum">
              <a:rPr lang="en-US" altLang="en-US">
                <a:latin typeface="Times" panose="02020603050405020304" pitchFamily="18" charset="0"/>
              </a:rPr>
              <a:pPr/>
              <a:t>23</a:t>
            </a:fld>
            <a:endParaRPr lang="en-US" altLang="en-US">
              <a:latin typeface="Times" panose="02020603050405020304" pitchFamily="18" charset="0"/>
            </a:endParaRPr>
          </a:p>
        </p:txBody>
      </p:sp>
      <p:sp>
        <p:nvSpPr>
          <p:cNvPr id="74755" name="Rectangle 2"/>
          <p:cNvSpPr>
            <a:spLocks noRo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6694547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376518B-A31A-4FF8-8ED5-84A9558A1AD5}" type="slidenum">
              <a:rPr lang="en-US" altLang="en-US">
                <a:latin typeface="Times" panose="02020603050405020304" pitchFamily="18" charset="0"/>
              </a:rPr>
              <a:pPr/>
              <a:t>24</a:t>
            </a:fld>
            <a:endParaRPr lang="en-US" altLang="en-US">
              <a:latin typeface="Times" panose="02020603050405020304" pitchFamily="18" charset="0"/>
            </a:endParaRPr>
          </a:p>
        </p:txBody>
      </p:sp>
      <p:sp>
        <p:nvSpPr>
          <p:cNvPr id="75779" name="Rectangle 2"/>
          <p:cNvSpPr>
            <a:spLocks noRo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3248111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B00B8D4-1C7C-48B4-8A0B-F1A6DAA7F778}" type="slidenum">
              <a:rPr lang="en-US" altLang="en-US">
                <a:latin typeface="Times" panose="02020603050405020304" pitchFamily="18" charset="0"/>
              </a:rPr>
              <a:pPr/>
              <a:t>25</a:t>
            </a:fld>
            <a:endParaRPr lang="en-US" altLang="en-US">
              <a:latin typeface="Times" panose="02020603050405020304" pitchFamily="18" charset="0"/>
            </a:endParaRPr>
          </a:p>
        </p:txBody>
      </p:sp>
      <p:sp>
        <p:nvSpPr>
          <p:cNvPr id="76803" name="Rectangle 2"/>
          <p:cNvSpPr>
            <a:spLocks noRo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8286027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6AAF8CD-DCC0-437F-B194-E03FD014A5D6}" type="slidenum">
              <a:rPr lang="en-US" altLang="en-US">
                <a:latin typeface="Times" panose="02020603050405020304" pitchFamily="18" charset="0"/>
              </a:rPr>
              <a:pPr/>
              <a:t>26</a:t>
            </a:fld>
            <a:endParaRPr lang="en-US" altLang="en-US">
              <a:latin typeface="Times" panose="02020603050405020304" pitchFamily="18" charset="0"/>
            </a:endParaRPr>
          </a:p>
        </p:txBody>
      </p:sp>
      <p:sp>
        <p:nvSpPr>
          <p:cNvPr id="77827" name="Rectangle 2"/>
          <p:cNvSpPr>
            <a:spLocks noRo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4852809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B789A91-07A9-4E8D-B575-E26BC61243C9}" type="slidenum">
              <a:rPr lang="en-US" altLang="en-US">
                <a:latin typeface="Times" panose="02020603050405020304" pitchFamily="18" charset="0"/>
              </a:rPr>
              <a:pPr/>
              <a:t>27</a:t>
            </a:fld>
            <a:endParaRPr lang="en-US" altLang="en-US">
              <a:latin typeface="Times" panose="02020603050405020304" pitchFamily="18" charset="0"/>
            </a:endParaRPr>
          </a:p>
        </p:txBody>
      </p:sp>
      <p:sp>
        <p:nvSpPr>
          <p:cNvPr id="78851" name="Rectangle 2"/>
          <p:cNvSpPr>
            <a:spLocks noRo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4990786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1E6FFAA-DE09-49D4-B9DD-E9575D6B5411}" type="slidenum">
              <a:rPr lang="en-US" altLang="en-US">
                <a:latin typeface="Times" panose="02020603050405020304" pitchFamily="18" charset="0"/>
              </a:rPr>
              <a:pPr/>
              <a:t>28</a:t>
            </a:fld>
            <a:endParaRPr lang="en-US" altLang="en-US">
              <a:latin typeface="Times" panose="02020603050405020304" pitchFamily="18" charset="0"/>
            </a:endParaRPr>
          </a:p>
        </p:txBody>
      </p:sp>
      <p:sp>
        <p:nvSpPr>
          <p:cNvPr id="79875" name="Rectangle 2"/>
          <p:cNvSpPr>
            <a:spLocks noRo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t>“Resolution” refers to the number of pixels, or dots, per inch in a bitmap image. An image with 1 bit of color information per pixel. (all photos or scans are bitmap images)</a:t>
            </a:r>
          </a:p>
          <a:p>
            <a:endParaRPr lang="en-US" altLang="en-US" sz="1800" smtClean="0"/>
          </a:p>
          <a:p>
            <a:r>
              <a:rPr lang="en-US" altLang="en-US" sz="1800" smtClean="0"/>
              <a:t>PowerPoint only displays at 72 dpi onscreen, so a 300 dpi image will look exactly the same as a 72 dpi image while taking up a lot more memory</a:t>
            </a:r>
          </a:p>
          <a:p>
            <a:endParaRPr lang="en-US" altLang="en-US" sz="1800" smtClean="0"/>
          </a:p>
        </p:txBody>
      </p:sp>
    </p:spTree>
    <p:extLst>
      <p:ext uri="{BB962C8B-B14F-4D97-AF65-F5344CB8AC3E}">
        <p14:creationId xmlns:p14="http://schemas.microsoft.com/office/powerpoint/2010/main" val="8469647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C842382-928D-4DB4-AC3C-4E632DC20CE6}" type="slidenum">
              <a:rPr lang="en-US" altLang="en-US">
                <a:latin typeface="Times" panose="02020603050405020304" pitchFamily="18" charset="0"/>
              </a:rPr>
              <a:pPr/>
              <a:t>29</a:t>
            </a:fld>
            <a:endParaRPr lang="en-US" altLang="en-US">
              <a:latin typeface="Times" panose="02020603050405020304" pitchFamily="18" charset="0"/>
            </a:endParaRPr>
          </a:p>
        </p:txBody>
      </p:sp>
    </p:spTree>
    <p:extLst>
      <p:ext uri="{BB962C8B-B14F-4D97-AF65-F5344CB8AC3E}">
        <p14:creationId xmlns:p14="http://schemas.microsoft.com/office/powerpoint/2010/main" val="1099691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414CD10-29D5-4AF6-BA4C-92DFEF4CB0B1}" type="slidenum">
              <a:rPr lang="en-US" altLang="en-US">
                <a:latin typeface="Times" panose="02020603050405020304" pitchFamily="18" charset="0"/>
              </a:rPr>
              <a:pPr/>
              <a:t>3</a:t>
            </a:fld>
            <a:endParaRPr lang="en-US" altLang="en-US">
              <a:latin typeface="Times" panose="02020603050405020304" pitchFamily="18" charset="0"/>
            </a:endParaRPr>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Too much text distracts your audience and can be difficult to read.</a:t>
            </a:r>
          </a:p>
          <a:p>
            <a:endParaRPr lang="en-US" altLang="en-US" sz="1800" smtClean="0">
              <a:latin typeface="Arial" panose="020B0604020202020204" pitchFamily="34" charset="0"/>
            </a:endParaRPr>
          </a:p>
        </p:txBody>
      </p:sp>
    </p:spTree>
    <p:extLst>
      <p:ext uri="{BB962C8B-B14F-4D97-AF65-F5344CB8AC3E}">
        <p14:creationId xmlns:p14="http://schemas.microsoft.com/office/powerpoint/2010/main" val="1662787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DECC745-BCB4-447B-8753-1259A3DE1A23}" type="slidenum">
              <a:rPr lang="en-US" altLang="en-US">
                <a:latin typeface="Times" panose="02020603050405020304" pitchFamily="18" charset="0"/>
              </a:rPr>
              <a:pPr/>
              <a:t>30</a:t>
            </a:fld>
            <a:endParaRPr lang="en-US" altLang="en-US">
              <a:latin typeface="Times" panose="02020603050405020304" pitchFamily="18" charset="0"/>
            </a:endParaRPr>
          </a:p>
        </p:txBody>
      </p:sp>
      <p:sp>
        <p:nvSpPr>
          <p:cNvPr id="81923" name="Rectangle 2"/>
          <p:cNvSpPr>
            <a:spLocks noRo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spcBef>
                <a:spcPct val="20000"/>
              </a:spcBef>
              <a:buClr>
                <a:schemeClr val="folHlink"/>
              </a:buClr>
              <a:buSzPct val="75000"/>
              <a:buFont typeface="Monotype Sorts" pitchFamily="2" charset="2"/>
              <a:buNone/>
            </a:pPr>
            <a:r>
              <a:rPr lang="en-US" altLang="en-US" sz="1800" smtClean="0"/>
              <a:t>NOTE: Since PowerPoint embeds images into the file, using smaller images will help prevent the PowerPoint file from getting too big and possibly crashing.</a:t>
            </a:r>
          </a:p>
          <a:p>
            <a:endParaRPr lang="en-US" altLang="en-US" sz="1800" smtClean="0"/>
          </a:p>
        </p:txBody>
      </p:sp>
    </p:spTree>
    <p:extLst>
      <p:ext uri="{BB962C8B-B14F-4D97-AF65-F5344CB8AC3E}">
        <p14:creationId xmlns:p14="http://schemas.microsoft.com/office/powerpoint/2010/main" val="35838293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20D9008-07CA-4986-A342-6BC62C82E506}" type="slidenum">
              <a:rPr lang="en-US" altLang="en-US">
                <a:latin typeface="Times" panose="02020603050405020304" pitchFamily="18" charset="0"/>
              </a:rPr>
              <a:pPr/>
              <a:t>31</a:t>
            </a:fld>
            <a:endParaRPr lang="en-US" altLang="en-US">
              <a:latin typeface="Times" panose="02020603050405020304" pitchFamily="18" charset="0"/>
            </a:endParaRPr>
          </a:p>
        </p:txBody>
      </p:sp>
      <p:sp>
        <p:nvSpPr>
          <p:cNvPr id="82947" name="Rectangle 2"/>
          <p:cNvSpPr>
            <a:spLocks noRo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t>Recent conference, PPP was 60 MB. Caused computer to crash and the conference to be delayed by 20 minutes.</a:t>
            </a:r>
          </a:p>
          <a:p>
            <a:endParaRPr lang="en-US" altLang="en-US" sz="1800" smtClean="0"/>
          </a:p>
          <a:p>
            <a:r>
              <a:rPr lang="en-US" altLang="en-US" sz="1800" smtClean="0"/>
              <a:t>Fuzzy photo. Common error is to enlarge an image that has low resolution. I don’t have a high resolution image of this logo. </a:t>
            </a:r>
          </a:p>
          <a:p>
            <a:r>
              <a:rPr lang="en-US" altLang="en-US" sz="1800" smtClean="0"/>
              <a:t>It looked good when it was smaller and at its proper size but I wanted it bigger for this presentation.</a:t>
            </a:r>
          </a:p>
          <a:p>
            <a:r>
              <a:rPr lang="en-US" altLang="en-US" sz="1800" smtClean="0"/>
              <a:t>I enlarged it but you can see that it is pixelated.</a:t>
            </a:r>
          </a:p>
        </p:txBody>
      </p:sp>
    </p:spTree>
    <p:extLst>
      <p:ext uri="{BB962C8B-B14F-4D97-AF65-F5344CB8AC3E}">
        <p14:creationId xmlns:p14="http://schemas.microsoft.com/office/powerpoint/2010/main" val="7248492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CFE14C1-D4A0-46A3-90E4-274CDBF81A05}" type="slidenum">
              <a:rPr lang="en-US" altLang="en-US">
                <a:latin typeface="Times" panose="02020603050405020304" pitchFamily="18" charset="0"/>
              </a:rPr>
              <a:pPr/>
              <a:t>32</a:t>
            </a:fld>
            <a:endParaRPr lang="en-US" altLang="en-US">
              <a:latin typeface="Times" panose="02020603050405020304" pitchFamily="18" charset="0"/>
            </a:endParaRPr>
          </a:p>
        </p:txBody>
      </p:sp>
      <p:sp>
        <p:nvSpPr>
          <p:cNvPr id="83971" name="Rectangle 2"/>
          <p:cNvSpPr>
            <a:spLocks noRo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600" smtClean="0"/>
              <a:t>Jump: set up links within your presentation so that your PP is non-linear and you can improvise last minute according to your audience’s needs or interests</a:t>
            </a:r>
          </a:p>
          <a:p>
            <a:endParaRPr lang="en-US" altLang="en-US" sz="1600" smtClean="0"/>
          </a:p>
          <a:p>
            <a:r>
              <a:rPr lang="en-US" altLang="en-US" sz="1600" smtClean="0"/>
              <a:t>Blank: when you want your audience’s focus hit the “B” key</a:t>
            </a:r>
          </a:p>
          <a:p>
            <a:endParaRPr lang="en-US" altLang="en-US" sz="1600" smtClean="0"/>
          </a:p>
          <a:p>
            <a:r>
              <a:rPr lang="en-US" altLang="en-US" sz="1600" smtClean="0"/>
              <a:t>DRAW: Right click, point to Pointer Options, and then click Pen. If you make a mistake just hit the “E” key</a:t>
            </a:r>
          </a:p>
        </p:txBody>
      </p:sp>
    </p:spTree>
    <p:extLst>
      <p:ext uri="{BB962C8B-B14F-4D97-AF65-F5344CB8AC3E}">
        <p14:creationId xmlns:p14="http://schemas.microsoft.com/office/powerpoint/2010/main" val="22166610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AEB0EC9-4EB5-4813-B3FA-4ADA01CA1AE9}" type="slidenum">
              <a:rPr lang="en-US" altLang="en-US">
                <a:latin typeface="Times" panose="02020603050405020304" pitchFamily="18" charset="0"/>
              </a:rPr>
              <a:pPr/>
              <a:t>33</a:t>
            </a:fld>
            <a:endParaRPr lang="en-US" altLang="en-US">
              <a:latin typeface="Times" panose="02020603050405020304" pitchFamily="18" charset="0"/>
            </a:endParaRPr>
          </a:p>
        </p:txBody>
      </p:sp>
      <p:sp>
        <p:nvSpPr>
          <p:cNvPr id="84995" name="Rectangle 2"/>
          <p:cNvSpPr>
            <a:spLocks noRo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t>Use screen shots when you don’t have internet connection and you want to show a web site or when you don’t have the original image but need to use it in your presentation.</a:t>
            </a:r>
          </a:p>
          <a:p>
            <a:r>
              <a:rPr lang="en-US" altLang="en-US" sz="1800" smtClean="0"/>
              <a:t>Be sure to follow all copyright rules.</a:t>
            </a:r>
          </a:p>
          <a:p>
            <a:r>
              <a:rPr lang="en-US" altLang="en-US" sz="1800" smtClean="0"/>
              <a:t>Press the Shift and  Print Screen keys at the same time on a Mac or the Print Screen button on a PC keyboard</a:t>
            </a:r>
          </a:p>
        </p:txBody>
      </p:sp>
    </p:spTree>
    <p:extLst>
      <p:ext uri="{BB962C8B-B14F-4D97-AF65-F5344CB8AC3E}">
        <p14:creationId xmlns:p14="http://schemas.microsoft.com/office/powerpoint/2010/main" val="21662521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DDD9F1E-DE3C-4DD8-9D13-8C145FB63FEB}" type="slidenum">
              <a:rPr lang="en-US" altLang="en-US">
                <a:latin typeface="Times" panose="02020603050405020304" pitchFamily="18" charset="0"/>
              </a:rPr>
              <a:pPr/>
              <a:t>34</a:t>
            </a:fld>
            <a:endParaRPr lang="en-US" altLang="en-US">
              <a:latin typeface="Times" panose="02020603050405020304" pitchFamily="18" charset="0"/>
            </a:endParaRPr>
          </a:p>
        </p:txBody>
      </p:sp>
      <p:sp>
        <p:nvSpPr>
          <p:cNvPr id="86019" name="Rectangle 2"/>
          <p:cNvSpPr>
            <a:spLocks noRo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You can now package your presentations and all of the supporting files (including linked files),  and automatically run them from a CD. </a:t>
            </a:r>
          </a:p>
          <a:p>
            <a:r>
              <a:rPr lang="en-US" altLang="en-US" sz="1800" smtClean="0">
                <a:latin typeface="Arial" panose="020B0604020202020204" pitchFamily="34" charset="0"/>
              </a:rPr>
              <a:t>The updated PowerPoint Viewer is included on the CD when you package your presentations, which lets you to show your presentation on a computer that does not have PowerPoint installed.</a:t>
            </a:r>
          </a:p>
        </p:txBody>
      </p:sp>
    </p:spTree>
    <p:extLst>
      <p:ext uri="{BB962C8B-B14F-4D97-AF65-F5344CB8AC3E}">
        <p14:creationId xmlns:p14="http://schemas.microsoft.com/office/powerpoint/2010/main" val="11581573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70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7681A9F-22B6-44B5-86BE-01D31894F45B}" type="slidenum">
              <a:rPr lang="en-US" altLang="en-US">
                <a:latin typeface="Times" panose="02020603050405020304" pitchFamily="18" charset="0"/>
              </a:rPr>
              <a:pPr/>
              <a:t>35</a:t>
            </a:fld>
            <a:endParaRPr lang="en-US" altLang="en-US">
              <a:latin typeface="Times" panose="02020603050405020304" pitchFamily="18" charset="0"/>
            </a:endParaRPr>
          </a:p>
        </p:txBody>
      </p:sp>
    </p:spTree>
    <p:extLst>
      <p:ext uri="{BB962C8B-B14F-4D97-AF65-F5344CB8AC3E}">
        <p14:creationId xmlns:p14="http://schemas.microsoft.com/office/powerpoint/2010/main" val="104104401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426B781-8AB4-446A-8876-2648AE66DED2}" type="slidenum">
              <a:rPr lang="en-US" altLang="en-US">
                <a:latin typeface="Times" panose="02020603050405020304" pitchFamily="18" charset="0"/>
              </a:rPr>
              <a:pPr/>
              <a:t>36</a:t>
            </a:fld>
            <a:endParaRPr lang="en-US" altLang="en-US">
              <a:latin typeface="Times" panose="02020603050405020304" pitchFamily="18" charset="0"/>
            </a:endParaRPr>
          </a:p>
        </p:txBody>
      </p:sp>
      <p:sp>
        <p:nvSpPr>
          <p:cNvPr id="88067" name="Rectangle 2"/>
          <p:cNvSpPr>
            <a:spLocks noRo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A poster is like a snapshot of your research</a:t>
            </a:r>
          </a:p>
        </p:txBody>
      </p:sp>
    </p:spTree>
    <p:extLst>
      <p:ext uri="{BB962C8B-B14F-4D97-AF65-F5344CB8AC3E}">
        <p14:creationId xmlns:p14="http://schemas.microsoft.com/office/powerpoint/2010/main" val="301945318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D0921FC-3D93-46C2-9E0A-27BCBB9FBBE2}" type="slidenum">
              <a:rPr lang="en-US" altLang="en-US">
                <a:latin typeface="Times" panose="02020603050405020304" pitchFamily="18" charset="0"/>
              </a:rPr>
              <a:pPr/>
              <a:t>37</a:t>
            </a:fld>
            <a:endParaRPr lang="en-US" altLang="en-US">
              <a:latin typeface="Times" panose="02020603050405020304" pitchFamily="18" charset="0"/>
            </a:endParaRPr>
          </a:p>
        </p:txBody>
      </p:sp>
      <p:sp>
        <p:nvSpPr>
          <p:cNvPr id="89091" name="Rectangle 2"/>
          <p:cNvSpPr>
            <a:spLocks noRo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363572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Rot="1" noChangeArrowheads="1" noTextEdit="1"/>
          </p:cNvSpPr>
          <p:nvPr>
            <p:ph type="sldImg"/>
          </p:nvPr>
        </p:nvSpPr>
        <p:spPr>
          <a:ln/>
        </p:spPr>
      </p:sp>
      <p:sp>
        <p:nvSpPr>
          <p:cNvPr id="901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17824325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91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BA4BD1F-D73D-4155-81C2-56FEDF02AE51}" type="slidenum">
              <a:rPr lang="en-US" altLang="en-US">
                <a:latin typeface="Times" panose="02020603050405020304" pitchFamily="18" charset="0"/>
              </a:rPr>
              <a:pPr/>
              <a:t>39</a:t>
            </a:fld>
            <a:endParaRPr lang="en-US" altLang="en-US">
              <a:latin typeface="Times" panose="02020603050405020304" pitchFamily="18" charset="0"/>
            </a:endParaRPr>
          </a:p>
        </p:txBody>
      </p:sp>
    </p:spTree>
    <p:extLst>
      <p:ext uri="{BB962C8B-B14F-4D97-AF65-F5344CB8AC3E}">
        <p14:creationId xmlns:p14="http://schemas.microsoft.com/office/powerpoint/2010/main" val="2832059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E1C5891-9D77-4456-95FF-2714BDE7E1C2}" type="slidenum">
              <a:rPr lang="en-US" altLang="en-US">
                <a:latin typeface="Times" panose="02020603050405020304" pitchFamily="18" charset="0"/>
              </a:rPr>
              <a:pPr/>
              <a:t>4</a:t>
            </a:fld>
            <a:endParaRPr lang="en-US" altLang="en-US">
              <a:latin typeface="Times" panose="02020603050405020304" pitchFamily="18" charset="0"/>
            </a:endParaRPr>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Say you were discussing the Declaration of Independence and wanted your audience to follow along with you.</a:t>
            </a:r>
          </a:p>
        </p:txBody>
      </p:sp>
    </p:spTree>
    <p:extLst>
      <p:ext uri="{BB962C8B-B14F-4D97-AF65-F5344CB8AC3E}">
        <p14:creationId xmlns:p14="http://schemas.microsoft.com/office/powerpoint/2010/main" val="272943510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Rot="1" noChangeArrowheads="1" noTextEdit="1"/>
          </p:cNvSpPr>
          <p:nvPr>
            <p:ph type="sldImg"/>
          </p:nvPr>
        </p:nvSpPr>
        <p:spPr>
          <a:ln/>
        </p:spPr>
      </p:sp>
      <p:sp>
        <p:nvSpPr>
          <p:cNvPr id="921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95678192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30E00E0-5470-4446-BE47-D6DB907A6ABD}" type="slidenum">
              <a:rPr lang="en-US" altLang="en-US">
                <a:latin typeface="Times" panose="02020603050405020304" pitchFamily="18" charset="0"/>
              </a:rPr>
              <a:pPr/>
              <a:t>41</a:t>
            </a:fld>
            <a:endParaRPr lang="en-US" altLang="en-US">
              <a:latin typeface="Times" panose="02020603050405020304" pitchFamily="18" charset="0"/>
            </a:endParaRPr>
          </a:p>
        </p:txBody>
      </p:sp>
      <p:sp>
        <p:nvSpPr>
          <p:cNvPr id="93187" name="Rectangle 2"/>
          <p:cNvSpPr>
            <a:spLocks noRo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12624229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Rot="1" noChangeArrowheads="1" noTextEdit="1"/>
          </p:cNvSpPr>
          <p:nvPr>
            <p:ph type="sldImg"/>
          </p:nvPr>
        </p:nvSpPr>
        <p:spPr>
          <a:ln/>
        </p:spPr>
      </p:sp>
      <p:sp>
        <p:nvSpPr>
          <p:cNvPr id="942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68192545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a:ln/>
        </p:spPr>
      </p:sp>
      <p:sp>
        <p:nvSpPr>
          <p:cNvPr id="952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952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AD7A8F9-7D1D-421E-A6A3-CBADC535891F}" type="slidenum">
              <a:rPr lang="en-US" altLang="en-US">
                <a:latin typeface="Times" panose="02020603050405020304" pitchFamily="18" charset="0"/>
              </a:rPr>
              <a:pPr/>
              <a:t>43</a:t>
            </a:fld>
            <a:endParaRPr lang="en-US" altLang="en-US">
              <a:latin typeface="Times" panose="02020603050405020304" pitchFamily="18" charset="0"/>
            </a:endParaRPr>
          </a:p>
        </p:txBody>
      </p:sp>
    </p:spTree>
    <p:extLst>
      <p:ext uri="{BB962C8B-B14F-4D97-AF65-F5344CB8AC3E}">
        <p14:creationId xmlns:p14="http://schemas.microsoft.com/office/powerpoint/2010/main" val="333787103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ln/>
        </p:spPr>
      </p:sp>
      <p:sp>
        <p:nvSpPr>
          <p:cNvPr id="962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962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61D55B4-BE77-479C-AC70-CD6AE261E959}" type="slidenum">
              <a:rPr lang="en-US" altLang="en-US">
                <a:latin typeface="Times" panose="02020603050405020304" pitchFamily="18" charset="0"/>
              </a:rPr>
              <a:pPr/>
              <a:t>44</a:t>
            </a:fld>
            <a:endParaRPr lang="en-US" altLang="en-US">
              <a:latin typeface="Times" panose="02020603050405020304" pitchFamily="18" charset="0"/>
            </a:endParaRPr>
          </a:p>
        </p:txBody>
      </p:sp>
    </p:spTree>
    <p:extLst>
      <p:ext uri="{BB962C8B-B14F-4D97-AF65-F5344CB8AC3E}">
        <p14:creationId xmlns:p14="http://schemas.microsoft.com/office/powerpoint/2010/main" val="21454334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Rot="1" noChangeArrowheads="1" noTextEdit="1"/>
          </p:cNvSpPr>
          <p:nvPr>
            <p:ph type="sldImg"/>
          </p:nvPr>
        </p:nvSpPr>
        <p:spPr>
          <a:ln/>
        </p:spPr>
      </p:sp>
      <p:sp>
        <p:nvSpPr>
          <p:cNvPr id="972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7019104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983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5765516-0F33-4142-AC20-B21CEEE9283B}" type="slidenum">
              <a:rPr lang="en-US" altLang="en-US">
                <a:latin typeface="Times" panose="02020603050405020304" pitchFamily="18" charset="0"/>
              </a:rPr>
              <a:pPr/>
              <a:t>46</a:t>
            </a:fld>
            <a:endParaRPr lang="en-US" altLang="en-US">
              <a:latin typeface="Times" panose="02020603050405020304" pitchFamily="18" charset="0"/>
            </a:endParaRPr>
          </a:p>
        </p:txBody>
      </p:sp>
    </p:spTree>
    <p:extLst>
      <p:ext uri="{BB962C8B-B14F-4D97-AF65-F5344CB8AC3E}">
        <p14:creationId xmlns:p14="http://schemas.microsoft.com/office/powerpoint/2010/main" val="137584191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23B723-FD4F-43B7-A851-F9C0FE12764E}" type="slidenum">
              <a:rPr lang="en-US" altLang="en-US">
                <a:latin typeface="Times" panose="02020603050405020304" pitchFamily="18" charset="0"/>
              </a:rPr>
              <a:pPr/>
              <a:t>47</a:t>
            </a:fld>
            <a:endParaRPr lang="en-US" altLang="en-US">
              <a:latin typeface="Times" panose="02020603050405020304" pitchFamily="18" charset="0"/>
            </a:endParaRPr>
          </a:p>
        </p:txBody>
      </p:sp>
      <p:sp>
        <p:nvSpPr>
          <p:cNvPr id="99331" name="Rectangle 2"/>
          <p:cNvSpPr>
            <a:spLocks noRo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600" smtClean="0"/>
              <a:t>Rehearse your show several times before presenting it to a live audience. Know when you will move on and have some sense of the time required. Know how to use the computer. Don't be fumbling about trying to figure out how to move from slide to slide.</a:t>
            </a:r>
          </a:p>
          <a:p>
            <a:r>
              <a:rPr lang="en-US" altLang="en-US" sz="1600" smtClean="0"/>
              <a:t>Avoid standing or sitting right behind your computer when you present. If necessary, have an assistant run the computer while you speak.</a:t>
            </a:r>
          </a:p>
          <a:p>
            <a:r>
              <a:rPr lang="en-US" altLang="en-US" sz="1600" smtClean="0"/>
              <a:t>PowerPoint slideshows are intended to accompany and illustrate your own verbal presentation</a:t>
            </a:r>
          </a:p>
          <a:p>
            <a:r>
              <a:rPr lang="en-US" altLang="en-US" sz="1600" b="1" smtClean="0"/>
              <a:t>Check equipment: </a:t>
            </a:r>
            <a:r>
              <a:rPr lang="en-US" altLang="en-US" sz="1600" smtClean="0"/>
              <a:t>Turn on all equipment and make sure it all works, especially the hand controller. Batteries good? </a:t>
            </a:r>
          </a:p>
          <a:p>
            <a:r>
              <a:rPr lang="en-US" altLang="en-US" sz="1600" b="1" smtClean="0"/>
              <a:t>Equipment: </a:t>
            </a:r>
            <a:r>
              <a:rPr lang="en-US" altLang="en-US" sz="1600" smtClean="0"/>
              <a:t>What equipment will be used? Computer? Overhead projector? What are its features? Who is responsible for getting it all to the site and set up? </a:t>
            </a:r>
          </a:p>
          <a:p>
            <a:r>
              <a:rPr lang="en-US" altLang="en-US" sz="1600" b="1" smtClean="0"/>
              <a:t>Software: </a:t>
            </a:r>
            <a:r>
              <a:rPr lang="en-US" altLang="en-US" sz="1600" smtClean="0"/>
              <a:t>What software (and its version number!) will run the presentation? Does it match what you used to create it? If not, does it matter? </a:t>
            </a:r>
          </a:p>
          <a:p>
            <a:r>
              <a:rPr lang="en-US" altLang="en-US" sz="1600" b="1" smtClean="0"/>
              <a:t>Media: </a:t>
            </a:r>
            <a:r>
              <a:rPr lang="en-US" altLang="en-US" sz="1600" smtClean="0"/>
              <a:t>How will you transport the presentation to the site? Will your presentation fit on the media you plan to use to transport it?  Can the computer that will run the presentation use that type of media?</a:t>
            </a:r>
            <a:br>
              <a:rPr lang="en-US" altLang="en-US" sz="1600" smtClean="0"/>
            </a:br>
            <a:r>
              <a:rPr lang="en-US" altLang="en-US" sz="1600" smtClean="0"/>
              <a:t>    (floppy disk, zip disk, USB drive, CD, DVD?) </a:t>
            </a:r>
          </a:p>
          <a:p>
            <a:r>
              <a:rPr lang="en-US" altLang="en-US" sz="1600" b="1" smtClean="0"/>
              <a:t>Handouts:</a:t>
            </a:r>
            <a:r>
              <a:rPr lang="en-US" altLang="en-US" sz="1600" smtClean="0"/>
              <a:t> Who is bringing? How to distribute and when and by whom? </a:t>
            </a:r>
          </a:p>
          <a:p>
            <a:endParaRPr lang="en-US" altLang="en-US" sz="1600" smtClean="0"/>
          </a:p>
        </p:txBody>
      </p:sp>
    </p:spTree>
    <p:extLst>
      <p:ext uri="{BB962C8B-B14F-4D97-AF65-F5344CB8AC3E}">
        <p14:creationId xmlns:p14="http://schemas.microsoft.com/office/powerpoint/2010/main" val="35603197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F03D6A9-9442-4DA2-8B4C-D2D17C408DF4}" type="slidenum">
              <a:rPr lang="en-US" altLang="en-US">
                <a:latin typeface="Times" panose="02020603050405020304" pitchFamily="18" charset="0"/>
              </a:rPr>
              <a:pPr/>
              <a:t>5</a:t>
            </a:fld>
            <a:endParaRPr lang="en-US" altLang="en-US">
              <a:latin typeface="Times" panose="02020603050405020304" pitchFamily="18" charset="0"/>
            </a:endParaRPr>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Wouldn’t it be easier for them if you broke down the text to the most basic points?</a:t>
            </a:r>
          </a:p>
          <a:p>
            <a:endParaRPr lang="en-US" altLang="en-US" sz="1800" smtClean="0">
              <a:latin typeface="Arial" panose="020B0604020202020204" pitchFamily="34" charset="0"/>
            </a:endParaRPr>
          </a:p>
          <a:p>
            <a:r>
              <a:rPr lang="en-US" altLang="en-US" sz="1800" smtClean="0">
                <a:latin typeface="Arial" panose="020B0604020202020204" pitchFamily="34" charset="0"/>
              </a:rPr>
              <a:t>A simple rule of thumb to follow is writing by the number 6</a:t>
            </a:r>
          </a:p>
          <a:p>
            <a:r>
              <a:rPr lang="en-US" altLang="en-US" sz="1800" smtClean="0">
                <a:latin typeface="Arial" panose="020B0604020202020204" pitchFamily="34" charset="0"/>
              </a:rPr>
              <a:t>6 words per bullet item </a:t>
            </a:r>
          </a:p>
          <a:p>
            <a:r>
              <a:rPr lang="en-US" altLang="en-US" sz="1800" smtClean="0">
                <a:latin typeface="Arial" panose="020B0604020202020204" pitchFamily="34" charset="0"/>
              </a:rPr>
              <a:t>6 bullets per slide </a:t>
            </a:r>
          </a:p>
          <a:p>
            <a:r>
              <a:rPr lang="en-US" altLang="en-US" sz="1800" smtClean="0">
                <a:latin typeface="Arial" panose="020B0604020202020204" pitchFamily="34" charset="0"/>
              </a:rPr>
              <a:t>6 word slides in a row </a:t>
            </a:r>
            <a:br>
              <a:rPr lang="en-US" altLang="en-US" sz="1800" smtClean="0">
                <a:latin typeface="Arial" panose="020B0604020202020204" pitchFamily="34" charset="0"/>
              </a:rPr>
            </a:br>
            <a:endParaRPr lang="en-US" altLang="en-US" sz="1800" smtClean="0">
              <a:latin typeface="Arial" panose="020B0604020202020204" pitchFamily="34" charset="0"/>
            </a:endParaRPr>
          </a:p>
          <a:p>
            <a:r>
              <a:rPr lang="en-US" altLang="en-US" sz="1800" smtClean="0">
                <a:latin typeface="Arial" panose="020B0604020202020204" pitchFamily="34" charset="0"/>
              </a:rPr>
              <a:t>Have each bullet point start with a verb or noun, if verbs use all the same tense, use capitalization</a:t>
            </a:r>
          </a:p>
          <a:p>
            <a:endParaRPr lang="en-US" altLang="en-US" sz="1800" smtClean="0">
              <a:latin typeface="Arial" panose="020B0604020202020204" pitchFamily="34" charset="0"/>
            </a:endParaRPr>
          </a:p>
        </p:txBody>
      </p:sp>
    </p:spTree>
    <p:extLst>
      <p:ext uri="{BB962C8B-B14F-4D97-AF65-F5344CB8AC3E}">
        <p14:creationId xmlns:p14="http://schemas.microsoft.com/office/powerpoint/2010/main" val="3912398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5E9F511-427D-47BE-9303-4D21429BCFE5}" type="slidenum">
              <a:rPr lang="en-US" altLang="en-US">
                <a:latin typeface="Times" panose="02020603050405020304" pitchFamily="18" charset="0"/>
              </a:rPr>
              <a:pPr/>
              <a:t>6</a:t>
            </a:fld>
            <a:endParaRPr lang="en-US" altLang="en-US">
              <a:latin typeface="Times" panose="02020603050405020304" pitchFamily="18" charset="0"/>
            </a:endParaRPr>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The rule of thumb is one method of transition and one type of animation for the whole slideshow. </a:t>
            </a:r>
          </a:p>
          <a:p>
            <a:r>
              <a:rPr lang="en-US" altLang="en-US" sz="1800" smtClean="0">
                <a:latin typeface="Arial" panose="020B0604020202020204" pitchFamily="34" charset="0"/>
              </a:rPr>
              <a:t>Do not have some text flying in, some spiraling, etc. </a:t>
            </a:r>
          </a:p>
          <a:p>
            <a:r>
              <a:rPr lang="en-US" altLang="en-US" sz="1800" smtClean="0">
                <a:latin typeface="Arial" panose="020B0604020202020204" pitchFamily="34" charset="0"/>
              </a:rPr>
              <a:t>Move from slide to slide with one transition, rather than trying out several.</a:t>
            </a:r>
          </a:p>
          <a:p>
            <a:endParaRPr lang="en-US" altLang="en-US" sz="1800" smtClean="0">
              <a:latin typeface="Arial" panose="020B0604020202020204" pitchFamily="34" charset="0"/>
            </a:endParaRPr>
          </a:p>
        </p:txBody>
      </p:sp>
    </p:spTree>
    <p:extLst>
      <p:ext uri="{BB962C8B-B14F-4D97-AF65-F5344CB8AC3E}">
        <p14:creationId xmlns:p14="http://schemas.microsoft.com/office/powerpoint/2010/main" val="1107834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24A6ED1-B9BA-4FD4-AC9E-91811EB3A9A1}" type="slidenum">
              <a:rPr lang="en-US" altLang="en-US">
                <a:latin typeface="Times" panose="02020603050405020304" pitchFamily="18" charset="0"/>
              </a:rPr>
              <a:pPr/>
              <a:t>7</a:t>
            </a:fld>
            <a:endParaRPr lang="en-US" altLang="en-US">
              <a:latin typeface="Times" panose="02020603050405020304" pitchFamily="18" charset="0"/>
            </a:endParaRPr>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I can tell that you all aren’t focusing on me but are totally fixed on what is on the screen.</a:t>
            </a:r>
          </a:p>
          <a:p>
            <a:r>
              <a:rPr lang="en-US" altLang="en-US" sz="1800" smtClean="0">
                <a:latin typeface="Arial" panose="020B0604020202020204" pitchFamily="34" charset="0"/>
              </a:rPr>
              <a:t>If you want to use an effect to add a little animation to your text but keep it simple, use the APPEAR effect, which just makes the text appear and is the easiest for your audience to read.</a:t>
            </a:r>
          </a:p>
        </p:txBody>
      </p:sp>
    </p:spTree>
    <p:extLst>
      <p:ext uri="{BB962C8B-B14F-4D97-AF65-F5344CB8AC3E}">
        <p14:creationId xmlns:p14="http://schemas.microsoft.com/office/powerpoint/2010/main" val="2565296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0BBC377-3EA3-45C3-84BB-6CC633362878}" type="slidenum">
              <a:rPr lang="en-US" altLang="en-US">
                <a:latin typeface="Times" panose="02020603050405020304" pitchFamily="18" charset="0"/>
              </a:rPr>
              <a:pPr/>
              <a:t>8</a:t>
            </a:fld>
            <a:endParaRPr lang="en-US" altLang="en-US">
              <a:latin typeface="Times" panose="02020603050405020304" pitchFamily="18" charset="0"/>
            </a:endParaRPr>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435296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B85E12B-F14A-4662-99F9-33673D617BD6}" type="slidenum">
              <a:rPr lang="en-US" altLang="en-US">
                <a:latin typeface="Times" panose="02020603050405020304" pitchFamily="18" charset="0"/>
              </a:rPr>
              <a:pPr/>
              <a:t>9</a:t>
            </a:fld>
            <a:endParaRPr lang="en-US" altLang="en-US">
              <a:latin typeface="Times" panose="02020603050405020304" pitchFamily="18" charset="0"/>
            </a:endParaRPr>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800" smtClean="0">
                <a:latin typeface="Arial" panose="020B0604020202020204" pitchFamily="34" charset="0"/>
              </a:rPr>
              <a:t>This is from a presentation at a conference I went to. The entire PowerPoint was like this and made it difficult to read.</a:t>
            </a:r>
          </a:p>
        </p:txBody>
      </p:sp>
    </p:spTree>
    <p:extLst>
      <p:ext uri="{BB962C8B-B14F-4D97-AF65-F5344CB8AC3E}">
        <p14:creationId xmlns:p14="http://schemas.microsoft.com/office/powerpoint/2010/main" val="2090592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eaLnBrk="1" hangingPunct="1">
              <a:defRPr/>
            </a:pPr>
            <a:endParaRPr lang="en-US">
              <a:latin typeface="Arial" charset="0"/>
            </a:endParaRPr>
          </a:p>
        </p:txBody>
      </p:sp>
      <p:sp>
        <p:nvSpPr>
          <p:cNvPr id="264197"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en-US"/>
              <a:t>Click to edit Master title style</a:t>
            </a:r>
          </a:p>
        </p:txBody>
      </p:sp>
      <p:sp>
        <p:nvSpPr>
          <p:cNvPr id="264198"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en-US"/>
              <a:t>Click to edit Master subtitle style</a:t>
            </a:r>
          </a:p>
        </p:txBody>
      </p:sp>
      <p:sp>
        <p:nvSpPr>
          <p:cNvPr id="7" name="Rectangle 7"/>
          <p:cNvSpPr>
            <a:spLocks noGrp="1" noChangeArrowheads="1"/>
          </p:cNvSpPr>
          <p:nvPr>
            <p:ph type="dt" sz="half" idx="10"/>
          </p:nvPr>
        </p:nvSpPr>
        <p:spPr/>
        <p:txBody>
          <a:bodyPr/>
          <a:lstStyle>
            <a:lvl1pPr>
              <a:defRPr/>
            </a:lvl1pPr>
          </a:lstStyle>
          <a:p>
            <a:pPr>
              <a:defRPr/>
            </a:pPr>
            <a:endParaRPr lang="en-US"/>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en-US"/>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fld id="{BF4C4E7A-7D31-44AB-8698-10BD03AF9F54}" type="slidenum">
              <a:rPr lang="en-US" altLang="en-US"/>
              <a:pPr/>
              <a:t>‹#›</a:t>
            </a:fld>
            <a:endParaRPr lang="en-US" altLang="en-US"/>
          </a:p>
        </p:txBody>
      </p:sp>
    </p:spTree>
    <p:extLst>
      <p:ext uri="{BB962C8B-B14F-4D97-AF65-F5344CB8AC3E}">
        <p14:creationId xmlns:p14="http://schemas.microsoft.com/office/powerpoint/2010/main" val="347227225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4867C07-B2A3-4226-B76A-8B9A64B7236A}" type="slidenum">
              <a:rPr lang="en-US" altLang="en-US"/>
              <a:pPr/>
              <a:t>‹#›</a:t>
            </a:fld>
            <a:endParaRPr lang="en-US" altLang="en-US"/>
          </a:p>
        </p:txBody>
      </p:sp>
    </p:spTree>
    <p:extLst>
      <p:ext uri="{BB962C8B-B14F-4D97-AF65-F5344CB8AC3E}">
        <p14:creationId xmlns:p14="http://schemas.microsoft.com/office/powerpoint/2010/main" val="135184376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1911FAE-2D33-4786-8D28-E605F5CD13A1}" type="slidenum">
              <a:rPr lang="en-US" altLang="en-US"/>
              <a:pPr/>
              <a:t>‹#›</a:t>
            </a:fld>
            <a:endParaRPr lang="en-US" altLang="en-US"/>
          </a:p>
        </p:txBody>
      </p:sp>
    </p:spTree>
    <p:extLst>
      <p:ext uri="{BB962C8B-B14F-4D97-AF65-F5344CB8AC3E}">
        <p14:creationId xmlns:p14="http://schemas.microsoft.com/office/powerpoint/2010/main" val="291971252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Media Placeholder 3"/>
          <p:cNvSpPr>
            <a:spLocks noGrp="1"/>
          </p:cNvSpPr>
          <p:nvPr>
            <p:ph type="media" sz="half" idx="2"/>
          </p:nvPr>
        </p:nvSpPr>
        <p:spPr>
          <a:xfrm>
            <a:off x="4686300" y="1905000"/>
            <a:ext cx="3771900" cy="40386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2CC7C1F-85A0-4565-B642-C92DB28069A2}" type="slidenum">
              <a:rPr lang="en-US" altLang="en-US"/>
              <a:pPr/>
              <a:t>‹#›</a:t>
            </a:fld>
            <a:endParaRPr lang="en-US" altLang="en-US"/>
          </a:p>
        </p:txBody>
      </p:sp>
    </p:spTree>
    <p:extLst>
      <p:ext uri="{BB962C8B-B14F-4D97-AF65-F5344CB8AC3E}">
        <p14:creationId xmlns:p14="http://schemas.microsoft.com/office/powerpoint/2010/main" val="2737553239"/>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10D66395-F473-4E2A-9989-7ED2BEE6EC48}" type="slidenum">
              <a:rPr lang="en-US" altLang="en-US"/>
              <a:pPr/>
              <a:t>‹#›</a:t>
            </a:fld>
            <a:endParaRPr lang="en-US" altLang="en-US"/>
          </a:p>
        </p:txBody>
      </p:sp>
    </p:spTree>
    <p:extLst>
      <p:ext uri="{BB962C8B-B14F-4D97-AF65-F5344CB8AC3E}">
        <p14:creationId xmlns:p14="http://schemas.microsoft.com/office/powerpoint/2010/main" val="2374118590"/>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762000" y="533400"/>
            <a:ext cx="76962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762000" y="19050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86300" y="19050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762000" y="40005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86300" y="40005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E627E270-4A6C-43AA-8D0F-E1E074D4188A}" type="slidenum">
              <a:rPr lang="en-US" altLang="en-US"/>
              <a:pPr/>
              <a:t>‹#›</a:t>
            </a:fld>
            <a:endParaRPr lang="en-US" altLang="en-US"/>
          </a:p>
        </p:txBody>
      </p:sp>
    </p:spTree>
    <p:extLst>
      <p:ext uri="{BB962C8B-B14F-4D97-AF65-F5344CB8AC3E}">
        <p14:creationId xmlns:p14="http://schemas.microsoft.com/office/powerpoint/2010/main" val="329387302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05801EE-B555-4632-AC6A-6FE0C0CE2ABA}" type="slidenum">
              <a:rPr lang="en-US" altLang="en-US"/>
              <a:pPr/>
              <a:t>‹#›</a:t>
            </a:fld>
            <a:endParaRPr lang="en-US" altLang="en-US"/>
          </a:p>
        </p:txBody>
      </p:sp>
    </p:spTree>
    <p:extLst>
      <p:ext uri="{BB962C8B-B14F-4D97-AF65-F5344CB8AC3E}">
        <p14:creationId xmlns:p14="http://schemas.microsoft.com/office/powerpoint/2010/main" val="308697880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83019C9-87C8-4D2A-A6AA-F015DEAFBE67}" type="slidenum">
              <a:rPr lang="en-US" altLang="en-US"/>
              <a:pPr/>
              <a:t>‹#›</a:t>
            </a:fld>
            <a:endParaRPr lang="en-US" altLang="en-US"/>
          </a:p>
        </p:txBody>
      </p:sp>
    </p:spTree>
    <p:extLst>
      <p:ext uri="{BB962C8B-B14F-4D97-AF65-F5344CB8AC3E}">
        <p14:creationId xmlns:p14="http://schemas.microsoft.com/office/powerpoint/2010/main" val="16094906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15D2176E-CB96-47D5-BE9E-A762FF5D99A7}" type="slidenum">
              <a:rPr lang="en-US" altLang="en-US"/>
              <a:pPr/>
              <a:t>‹#›</a:t>
            </a:fld>
            <a:endParaRPr lang="en-US" altLang="en-US"/>
          </a:p>
        </p:txBody>
      </p:sp>
    </p:spTree>
    <p:extLst>
      <p:ext uri="{BB962C8B-B14F-4D97-AF65-F5344CB8AC3E}">
        <p14:creationId xmlns:p14="http://schemas.microsoft.com/office/powerpoint/2010/main" val="296137382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907D5DA-FE22-4459-A519-592C067382B0}" type="slidenum">
              <a:rPr lang="en-US" altLang="en-US"/>
              <a:pPr/>
              <a:t>‹#›</a:t>
            </a:fld>
            <a:endParaRPr lang="en-US" altLang="en-US"/>
          </a:p>
        </p:txBody>
      </p:sp>
    </p:spTree>
    <p:extLst>
      <p:ext uri="{BB962C8B-B14F-4D97-AF65-F5344CB8AC3E}">
        <p14:creationId xmlns:p14="http://schemas.microsoft.com/office/powerpoint/2010/main" val="383701003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39C73D03-2DCB-427B-B9C7-F9519288B6A4}" type="slidenum">
              <a:rPr lang="en-US" altLang="en-US"/>
              <a:pPr/>
              <a:t>‹#›</a:t>
            </a:fld>
            <a:endParaRPr lang="en-US" altLang="en-US"/>
          </a:p>
        </p:txBody>
      </p:sp>
    </p:spTree>
    <p:extLst>
      <p:ext uri="{BB962C8B-B14F-4D97-AF65-F5344CB8AC3E}">
        <p14:creationId xmlns:p14="http://schemas.microsoft.com/office/powerpoint/2010/main" val="200918926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95475D78-6A0E-466B-86BE-2352872CF65E}" type="slidenum">
              <a:rPr lang="en-US" altLang="en-US"/>
              <a:pPr/>
              <a:t>‹#›</a:t>
            </a:fld>
            <a:endParaRPr lang="en-US" altLang="en-US"/>
          </a:p>
        </p:txBody>
      </p:sp>
    </p:spTree>
    <p:extLst>
      <p:ext uri="{BB962C8B-B14F-4D97-AF65-F5344CB8AC3E}">
        <p14:creationId xmlns:p14="http://schemas.microsoft.com/office/powerpoint/2010/main" val="349505673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F3FFF4E-DB51-4DA2-82B8-869F5A362E0A}" type="slidenum">
              <a:rPr lang="en-US" altLang="en-US"/>
              <a:pPr/>
              <a:t>‹#›</a:t>
            </a:fld>
            <a:endParaRPr lang="en-US" altLang="en-US"/>
          </a:p>
        </p:txBody>
      </p:sp>
    </p:spTree>
    <p:extLst>
      <p:ext uri="{BB962C8B-B14F-4D97-AF65-F5344CB8AC3E}">
        <p14:creationId xmlns:p14="http://schemas.microsoft.com/office/powerpoint/2010/main" val="154521123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514BC3E-D28B-4C4C-AA0D-F7EEE89E2260}" type="slidenum">
              <a:rPr lang="en-US" altLang="en-US"/>
              <a:pPr/>
              <a:t>‹#›</a:t>
            </a:fld>
            <a:endParaRPr lang="en-US" altLang="en-US"/>
          </a:p>
        </p:txBody>
      </p:sp>
    </p:spTree>
    <p:extLst>
      <p:ext uri="{BB962C8B-B14F-4D97-AF65-F5344CB8AC3E}">
        <p14:creationId xmlns:p14="http://schemas.microsoft.com/office/powerpoint/2010/main" val="133796974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762000" y="533400"/>
            <a:ext cx="7696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3075" name="Rectangle 3"/>
          <p:cNvSpPr>
            <a:spLocks noGrp="1" noChangeArrowheads="1"/>
          </p:cNvSpPr>
          <p:nvPr>
            <p:ph type="body" idx="1"/>
          </p:nvPr>
        </p:nvSpPr>
        <p:spPr bwMode="auto">
          <a:xfrm>
            <a:off x="762000" y="1905000"/>
            <a:ext cx="76962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63172"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263173"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263174"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fld id="{86661979-C015-4840-8C6F-A123B095C83C}" type="slidenum">
              <a:rPr lang="en-US" altLang="en-US"/>
              <a:pPr/>
              <a:t>‹#›</a:t>
            </a:fld>
            <a:endParaRPr lang="en-US" altLang="en-US"/>
          </a:p>
        </p:txBody>
      </p:sp>
      <p:grpSp>
        <p:nvGrpSpPr>
          <p:cNvPr id="3079" name="Group 7"/>
          <p:cNvGrpSpPr>
            <a:grpSpLocks/>
          </p:cNvGrpSpPr>
          <p:nvPr/>
        </p:nvGrpSpPr>
        <p:grpSpPr bwMode="auto">
          <a:xfrm>
            <a:off x="168275" y="228600"/>
            <a:ext cx="8823325" cy="6096000"/>
            <a:chOff x="106" y="144"/>
            <a:chExt cx="5558" cy="3840"/>
          </a:xfrm>
        </p:grpSpPr>
        <p:sp>
          <p:nvSpPr>
            <p:cNvPr id="263176"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263177"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pPr>
                <a:defRPr/>
              </a:pPr>
              <a:endParaRPr lang="en-US">
                <a:latin typeface="Arial" charset="0"/>
              </a:endParaRPr>
            </a:p>
          </p:txBody>
        </p:sp>
      </p:grpSp>
    </p:spTree>
  </p:cSld>
  <p:clrMap bg1="lt1" tx1="dk1" bg2="lt2" tx2="dk2" accent1="accent1" accent2="accent2" accent3="accent3" accent4="accent4" accent5="accent5" accent6="accent6" hlink="hlink" folHlink="folHlink"/>
  <p:sldLayoutIdLst>
    <p:sldLayoutId id="2147483760"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Lst>
  <p:transition/>
  <p:timing>
    <p:tnLst>
      <p:par>
        <p:cTn id="1" dur="indefinite" restart="never" nodeType="tmRoot"/>
      </p:par>
    </p:tnLst>
  </p:timing>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defRPr>
      </a:lvl2pPr>
      <a:lvl3pPr algn="l" rtl="0" eaLnBrk="0" fontAlgn="base" hangingPunct="0">
        <a:spcBef>
          <a:spcPct val="0"/>
        </a:spcBef>
        <a:spcAft>
          <a:spcPct val="0"/>
        </a:spcAft>
        <a:defRPr sz="3300">
          <a:solidFill>
            <a:schemeClr val="tx2"/>
          </a:solidFill>
          <a:latin typeface="Arial Black" pitchFamily="34" charset="0"/>
        </a:defRPr>
      </a:lvl3pPr>
      <a:lvl4pPr algn="l" rtl="0" eaLnBrk="0" fontAlgn="base" hangingPunct="0">
        <a:spcBef>
          <a:spcPct val="0"/>
        </a:spcBef>
        <a:spcAft>
          <a:spcPct val="0"/>
        </a:spcAft>
        <a:defRPr sz="3300">
          <a:solidFill>
            <a:schemeClr val="tx2"/>
          </a:solidFill>
          <a:latin typeface="Arial Black" pitchFamily="34" charset="0"/>
        </a:defRPr>
      </a:lvl4pPr>
      <a:lvl5pPr algn="l" rtl="0" eaLnBrk="0" fontAlgn="base" hangingPunct="0">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70000"/>
        <a:buFont typeface="Wingdings" panose="05000000000000000000" pitchFamily="2"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5.jpeg"/><Relationship Id="rId7" Type="http://schemas.openxmlformats.org/officeDocument/2006/relationships/image" Target="../media/image10.jpe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eg"/><Relationship Id="rId9" Type="http://schemas.openxmlformats.org/officeDocument/2006/relationships/image" Target="../media/image12.jpe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7.png"/><Relationship Id="rId2" Type="http://schemas.openxmlformats.org/officeDocument/2006/relationships/notesSlide" Target="../notesSlides/notesSlide25.xml"/><Relationship Id="rId1" Type="http://schemas.openxmlformats.org/officeDocument/2006/relationships/slideLayout" Target="../slideLayouts/slideLayout14.xml"/><Relationship Id="rId6" Type="http://schemas.openxmlformats.org/officeDocument/2006/relationships/slide" Target="slide31.xml"/><Relationship Id="rId5" Type="http://schemas.openxmlformats.org/officeDocument/2006/relationships/image" Target="../media/image16.png"/><Relationship Id="rId4" Type="http://schemas.openxmlformats.org/officeDocument/2006/relationships/image" Target="../media/image15.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7.xml"/><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2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image" Target="../media/image24.jpeg"/><Relationship Id="rId4" Type="http://schemas.openxmlformats.org/officeDocument/2006/relationships/image" Target="../media/image23.jpeg"/></Relationships>
</file>

<file path=ppt/slides/_rels/slide29.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31.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3.xml"/><Relationship Id="rId1" Type="http://schemas.openxmlformats.org/officeDocument/2006/relationships/slideLayout" Target="../slideLayouts/slideLayout6.xml"/><Relationship Id="rId4" Type="http://schemas.openxmlformats.org/officeDocument/2006/relationships/image" Target="../media/image28.jpeg"/></Relationships>
</file>

<file path=ppt/slides/_rels/slide34.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36.xml"/><Relationship Id="rId1" Type="http://schemas.openxmlformats.org/officeDocument/2006/relationships/slideLayout" Target="../slideLayouts/slideLayout7.xml"/><Relationship Id="rId5" Type="http://schemas.openxmlformats.org/officeDocument/2006/relationships/image" Target="../media/image32.png"/><Relationship Id="rId4" Type="http://schemas.openxmlformats.org/officeDocument/2006/relationships/image" Target="../media/image31.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38.xml"/><Relationship Id="rId1" Type="http://schemas.openxmlformats.org/officeDocument/2006/relationships/slideLayout" Target="../slideLayouts/slideLayout7.xml"/><Relationship Id="rId5" Type="http://schemas.openxmlformats.org/officeDocument/2006/relationships/image" Target="../media/image32.png"/><Relationship Id="rId4" Type="http://schemas.openxmlformats.org/officeDocument/2006/relationships/image" Target="../media/image31.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40.xml"/><Relationship Id="rId1" Type="http://schemas.openxmlformats.org/officeDocument/2006/relationships/slideLayout" Target="../slideLayouts/slideLayout7.xml"/><Relationship Id="rId5" Type="http://schemas.openxmlformats.org/officeDocument/2006/relationships/image" Target="../media/image32.png"/><Relationship Id="rId4" Type="http://schemas.openxmlformats.org/officeDocument/2006/relationships/image" Target="../media/image31.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42.xml"/><Relationship Id="rId1" Type="http://schemas.openxmlformats.org/officeDocument/2006/relationships/slideLayout" Target="../slideLayouts/slideLayout7.xml"/><Relationship Id="rId5" Type="http://schemas.openxmlformats.org/officeDocument/2006/relationships/image" Target="../media/image32.png"/><Relationship Id="rId4" Type="http://schemas.openxmlformats.org/officeDocument/2006/relationships/image" Target="../media/image31.pn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45.xml"/><Relationship Id="rId1" Type="http://schemas.openxmlformats.org/officeDocument/2006/relationships/slideLayout" Target="../slideLayouts/slideLayout7.xml"/><Relationship Id="rId5" Type="http://schemas.openxmlformats.org/officeDocument/2006/relationships/image" Target="../media/image32.png"/><Relationship Id="rId4" Type="http://schemas.openxmlformats.org/officeDocument/2006/relationships/image" Target="../media/image31.pn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47.xml"/><Relationship Id="rId1" Type="http://schemas.openxmlformats.org/officeDocument/2006/relationships/slideLayout" Target="../slideLayouts/slideLayout6.xml"/><Relationship Id="rId4" Type="http://schemas.openxmlformats.org/officeDocument/2006/relationships/hyperlink" Target="http://www.powerpointers.com/"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077913"/>
            <a:ext cx="7531100" cy="1612900"/>
          </a:xfrm>
        </p:spPr>
        <p:txBody>
          <a:bodyPr/>
          <a:lstStyle/>
          <a:p>
            <a:pPr eaLnBrk="1" hangingPunct="1"/>
            <a:r>
              <a:rPr lang="en-US" altLang="en-US" sz="4400" i="0" smtClean="0"/>
              <a:t>PowerPoint as a </a:t>
            </a:r>
            <a:br>
              <a:rPr lang="en-US" altLang="en-US" sz="4400" i="0" smtClean="0"/>
            </a:br>
            <a:r>
              <a:rPr lang="en-US" altLang="en-US" sz="4400" i="0" smtClean="0"/>
              <a:t>Powerful Tool</a:t>
            </a:r>
          </a:p>
        </p:txBody>
      </p:sp>
      <p:sp>
        <p:nvSpPr>
          <p:cNvPr id="5123" name="Rectangle 3"/>
          <p:cNvSpPr>
            <a:spLocks noGrp="1" noChangeArrowheads="1"/>
          </p:cNvSpPr>
          <p:nvPr>
            <p:ph type="subTitle" idx="1"/>
          </p:nvPr>
        </p:nvSpPr>
        <p:spPr>
          <a:xfrm>
            <a:off x="838200" y="3429000"/>
            <a:ext cx="7696200" cy="2057400"/>
          </a:xfrm>
        </p:spPr>
        <p:txBody>
          <a:bodyPr/>
          <a:lstStyle/>
          <a:p>
            <a:pPr eaLnBrk="1" hangingPunct="1">
              <a:lnSpc>
                <a:spcPct val="90000"/>
              </a:lnSpc>
            </a:pPr>
            <a:r>
              <a:rPr lang="en-US" altLang="en-US" smtClean="0"/>
              <a:t>Tips for Effective Design and </a:t>
            </a:r>
          </a:p>
          <a:p>
            <a:pPr eaLnBrk="1" hangingPunct="1">
              <a:lnSpc>
                <a:spcPct val="90000"/>
              </a:lnSpc>
            </a:pPr>
            <a:r>
              <a:rPr lang="en-US" altLang="en-US" smtClean="0"/>
              <a:t>Increased Interactivity</a:t>
            </a:r>
          </a:p>
          <a:p>
            <a:pPr eaLnBrk="1" hangingPunct="1">
              <a:lnSpc>
                <a:spcPct val="90000"/>
              </a:lnSpc>
            </a:pPr>
            <a:r>
              <a:rPr lang="en-US" altLang="en-US" sz="2400" smtClean="0"/>
              <a:t>Luisa F. Castro</a:t>
            </a:r>
          </a:p>
          <a:p>
            <a:pPr eaLnBrk="1" hangingPunct="1">
              <a:lnSpc>
                <a:spcPct val="90000"/>
              </a:lnSpc>
            </a:pPr>
            <a:r>
              <a:rPr lang="en-US" altLang="en-US" sz="2400" smtClean="0"/>
              <a:t>Department of Natural Resources and </a:t>
            </a:r>
            <a:br>
              <a:rPr lang="en-US" altLang="en-US" sz="2400" smtClean="0"/>
            </a:br>
            <a:r>
              <a:rPr lang="en-US" altLang="en-US" sz="2400" smtClean="0"/>
              <a:t>Environmental Management</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685800" y="1600200"/>
            <a:ext cx="7772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0000"/>
              </a:lnSpc>
            </a:pPr>
            <a:r>
              <a:rPr lang="en-US" altLang="en-US" sz="3700">
                <a:latin typeface="Verdana" panose="020B0604030504040204" pitchFamily="34" charset="0"/>
              </a:rPr>
              <a:t>This is a good title size.</a:t>
            </a:r>
            <a:br>
              <a:rPr lang="en-US" altLang="en-US" sz="3700">
                <a:latin typeface="Verdana" panose="020B0604030504040204" pitchFamily="34" charset="0"/>
              </a:rPr>
            </a:br>
            <a:r>
              <a:rPr lang="en-US" altLang="en-US" sz="3700">
                <a:latin typeface="Verdana" panose="020B0604030504040204" pitchFamily="34" charset="0"/>
              </a:rPr>
              <a:t>Verdana 40 point = sans serif.</a:t>
            </a:r>
            <a:endParaRPr lang="en-US" altLang="en-US" sz="4100">
              <a:latin typeface="Arial Black" panose="020B0A04020102020204" pitchFamily="34" charset="0"/>
            </a:endParaRPr>
          </a:p>
        </p:txBody>
      </p:sp>
      <p:sp>
        <p:nvSpPr>
          <p:cNvPr id="13315" name="Rectangle 5"/>
          <p:cNvSpPr>
            <a:spLocks noChangeArrowheads="1"/>
          </p:cNvSpPr>
          <p:nvPr/>
        </p:nvSpPr>
        <p:spPr bwMode="auto">
          <a:xfrm>
            <a:off x="539750" y="3087688"/>
            <a:ext cx="8104188"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20000"/>
              </a:spcBef>
              <a:buClr>
                <a:schemeClr val="bg2"/>
              </a:buClr>
              <a:buSzPct val="70000"/>
              <a:buFont typeface="Wingdings" panose="05000000000000000000" pitchFamily="2" charset="2"/>
              <a:buNone/>
            </a:pPr>
            <a:r>
              <a:rPr lang="en-US" altLang="en-US" sz="3600">
                <a:latin typeface="Times" panose="02020603050405020304" pitchFamily="18" charset="0"/>
              </a:rPr>
              <a:t>This is a good subtitle or bullet point size.</a:t>
            </a:r>
          </a:p>
          <a:p>
            <a:pPr algn="ctr" eaLnBrk="1" hangingPunct="1">
              <a:lnSpc>
                <a:spcPct val="70000"/>
              </a:lnSpc>
              <a:spcBef>
                <a:spcPct val="20000"/>
              </a:spcBef>
              <a:buClr>
                <a:schemeClr val="bg2"/>
              </a:buClr>
              <a:buSzPct val="70000"/>
              <a:buFont typeface="Wingdings" panose="05000000000000000000" pitchFamily="2" charset="2"/>
              <a:buNone/>
            </a:pPr>
            <a:r>
              <a:rPr lang="en-US" altLang="en-US" sz="3600">
                <a:latin typeface="Times" panose="02020603050405020304" pitchFamily="18" charset="0"/>
              </a:rPr>
              <a:t>Times 36 point = serif.</a:t>
            </a:r>
          </a:p>
        </p:txBody>
      </p:sp>
      <p:sp>
        <p:nvSpPr>
          <p:cNvPr id="13316" name="Text Box 6"/>
          <p:cNvSpPr txBox="1">
            <a:spLocks noChangeArrowheads="1"/>
          </p:cNvSpPr>
          <p:nvPr/>
        </p:nvSpPr>
        <p:spPr bwMode="auto">
          <a:xfrm>
            <a:off x="1524000" y="4648200"/>
            <a:ext cx="6172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2400">
                <a:latin typeface="Verdana" panose="020B0604030504040204" pitchFamily="34" charset="0"/>
              </a:rPr>
              <a:t>This is about as small as you want to go for content at 24 points.</a:t>
            </a:r>
            <a:endParaRPr lang="en-US" altLang="en-US" sz="2400">
              <a:latin typeface="Times" panose="02020603050405020304" pitchFamily="18" charset="0"/>
            </a:endParaRPr>
          </a:p>
        </p:txBody>
      </p:sp>
      <p:sp>
        <p:nvSpPr>
          <p:cNvPr id="13317" name="Text Box 7"/>
          <p:cNvSpPr txBox="1">
            <a:spLocks noChangeArrowheads="1"/>
          </p:cNvSpPr>
          <p:nvPr/>
        </p:nvSpPr>
        <p:spPr bwMode="auto">
          <a:xfrm>
            <a:off x="1905000" y="5665788"/>
            <a:ext cx="52038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200">
                <a:latin typeface="Verdana" panose="020B0604030504040204" pitchFamily="34" charset="0"/>
              </a:rPr>
              <a:t>This font size is not recommended for content. Verdana 12 point.</a:t>
            </a:r>
            <a:endParaRPr lang="en-US" altLang="en-US" sz="2400" b="1">
              <a:latin typeface="Times" panose="02020603050405020304" pitchFamily="18" charset="0"/>
            </a:endParaRPr>
          </a:p>
        </p:txBody>
      </p:sp>
      <p:sp>
        <p:nvSpPr>
          <p:cNvPr id="13318" name="Text Box 9"/>
          <p:cNvSpPr txBox="1">
            <a:spLocks noChangeArrowheads="1"/>
          </p:cNvSpPr>
          <p:nvPr/>
        </p:nvSpPr>
        <p:spPr bwMode="auto">
          <a:xfrm>
            <a:off x="609600" y="508000"/>
            <a:ext cx="184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a:latin typeface="Times" panose="02020603050405020304" pitchFamily="18" charset="0"/>
            </a:endParaRPr>
          </a:p>
        </p:txBody>
      </p:sp>
      <p:sp>
        <p:nvSpPr>
          <p:cNvPr id="13319" name="Rectangle 12"/>
          <p:cNvSpPr>
            <a:spLocks noGrp="1" noChangeArrowheads="1"/>
          </p:cNvSpPr>
          <p:nvPr>
            <p:ph type="title"/>
          </p:nvPr>
        </p:nvSpPr>
        <p:spPr>
          <a:noFill/>
        </p:spPr>
        <p:txBody>
          <a:bodyPr/>
          <a:lstStyle/>
          <a:p>
            <a:pPr eaLnBrk="1" hangingPunct="1"/>
            <a:r>
              <a:rPr lang="en-US" altLang="en-US" sz="4000" smtClean="0"/>
              <a:t>Font Sizes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Text Box 6"/>
          <p:cNvSpPr txBox="1">
            <a:spLocks noChangeArrowheads="1"/>
          </p:cNvSpPr>
          <p:nvPr/>
        </p:nvSpPr>
        <p:spPr bwMode="auto">
          <a:xfrm>
            <a:off x="1736725" y="4919663"/>
            <a:ext cx="6645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400">
              <a:latin typeface="Times" panose="02020603050405020304" pitchFamily="18" charset="0"/>
            </a:endParaRPr>
          </a:p>
        </p:txBody>
      </p:sp>
      <p:sp>
        <p:nvSpPr>
          <p:cNvPr id="14339" name="Text Box 9"/>
          <p:cNvSpPr txBox="1">
            <a:spLocks noChangeArrowheads="1"/>
          </p:cNvSpPr>
          <p:nvPr/>
        </p:nvSpPr>
        <p:spPr bwMode="auto">
          <a:xfrm>
            <a:off x="838200" y="1768475"/>
            <a:ext cx="3657600" cy="19177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400">
              <a:solidFill>
                <a:schemeClr val="bg1"/>
              </a:solidFill>
              <a:latin typeface="New York" pitchFamily="18" charset="0"/>
            </a:endParaRPr>
          </a:p>
          <a:p>
            <a:r>
              <a:rPr lang="en-US" altLang="en-US" sz="2400">
                <a:solidFill>
                  <a:schemeClr val="bg1"/>
                </a:solidFill>
                <a:latin typeface="New York" pitchFamily="18" charset="0"/>
              </a:rPr>
              <a:t>This is a good mix of colors. Readable!</a:t>
            </a:r>
            <a:endParaRPr lang="en-US" altLang="en-US" sz="2400">
              <a:solidFill>
                <a:schemeClr val="bg1"/>
              </a:solidFill>
              <a:latin typeface="Times" panose="02020603050405020304" pitchFamily="18" charset="0"/>
            </a:endParaRPr>
          </a:p>
          <a:p>
            <a:endParaRPr lang="en-US" altLang="en-US" sz="2400">
              <a:solidFill>
                <a:schemeClr val="bg1"/>
              </a:solidFill>
              <a:latin typeface="Times" panose="02020603050405020304" pitchFamily="18" charset="0"/>
            </a:endParaRPr>
          </a:p>
          <a:p>
            <a:endParaRPr lang="en-US" altLang="en-US" sz="2400">
              <a:solidFill>
                <a:schemeClr val="bg1"/>
              </a:solidFill>
              <a:latin typeface="Times" panose="02020603050405020304" pitchFamily="18" charset="0"/>
            </a:endParaRPr>
          </a:p>
        </p:txBody>
      </p:sp>
      <p:sp>
        <p:nvSpPr>
          <p:cNvPr id="68619" name="Text Box 11" descr="Purple mesh"/>
          <p:cNvSpPr txBox="1">
            <a:spLocks noChangeArrowheads="1"/>
          </p:cNvSpPr>
          <p:nvPr/>
        </p:nvSpPr>
        <p:spPr bwMode="auto">
          <a:xfrm>
            <a:off x="4800600" y="1768475"/>
            <a:ext cx="3657600" cy="1917700"/>
          </a:xfrm>
          <a:prstGeom prst="rect">
            <a:avLst/>
          </a:prstGeom>
          <a:blipFill dpi="0" rotWithShape="1">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400">
              <a:latin typeface="New York" pitchFamily="18" charset="0"/>
            </a:endParaRPr>
          </a:p>
          <a:p>
            <a:r>
              <a:rPr lang="en-US" altLang="en-US" sz="2400">
                <a:solidFill>
                  <a:srgbClr val="A907AD"/>
                </a:solidFill>
                <a:latin typeface="New York" pitchFamily="18" charset="0"/>
              </a:rPr>
              <a:t>This is a bad mix of colors. Low contrast.</a:t>
            </a:r>
          </a:p>
          <a:p>
            <a:r>
              <a:rPr lang="en-US" altLang="en-US" sz="2400">
                <a:solidFill>
                  <a:srgbClr val="A907AD"/>
                </a:solidFill>
                <a:latin typeface="New York" pitchFamily="18" charset="0"/>
              </a:rPr>
              <a:t>Unreadable!</a:t>
            </a:r>
            <a:endParaRPr lang="en-US" altLang="en-US" sz="2400">
              <a:solidFill>
                <a:srgbClr val="A907AD"/>
              </a:solidFill>
              <a:latin typeface="Times" panose="02020603050405020304" pitchFamily="18" charset="0"/>
            </a:endParaRPr>
          </a:p>
          <a:p>
            <a:endParaRPr lang="en-US" altLang="en-US" sz="2400">
              <a:solidFill>
                <a:srgbClr val="A907AD"/>
              </a:solidFill>
              <a:latin typeface="Times" panose="02020603050405020304" pitchFamily="18" charset="0"/>
            </a:endParaRPr>
          </a:p>
        </p:txBody>
      </p:sp>
      <p:sp>
        <p:nvSpPr>
          <p:cNvPr id="68620" name="Text Box 12"/>
          <p:cNvSpPr txBox="1">
            <a:spLocks noChangeArrowheads="1"/>
          </p:cNvSpPr>
          <p:nvPr/>
        </p:nvSpPr>
        <p:spPr bwMode="auto">
          <a:xfrm>
            <a:off x="838200" y="3962400"/>
            <a:ext cx="3657600" cy="1917700"/>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400">
              <a:latin typeface="New York" pitchFamily="18" charset="0"/>
            </a:endParaRPr>
          </a:p>
          <a:p>
            <a:r>
              <a:rPr lang="en-US" altLang="en-US" sz="2400">
                <a:latin typeface="New York" pitchFamily="18" charset="0"/>
              </a:rPr>
              <a:t>This is a good mix of </a:t>
            </a:r>
          </a:p>
          <a:p>
            <a:r>
              <a:rPr lang="en-US" altLang="en-US" sz="2400">
                <a:latin typeface="New York" pitchFamily="18" charset="0"/>
              </a:rPr>
              <a:t>colors. Readable!</a:t>
            </a:r>
          </a:p>
          <a:p>
            <a:endParaRPr lang="en-US" altLang="en-US" sz="2400">
              <a:latin typeface="New York" pitchFamily="18" charset="0"/>
            </a:endParaRPr>
          </a:p>
          <a:p>
            <a:endParaRPr lang="en-US" altLang="en-US" sz="2400">
              <a:latin typeface="New York" pitchFamily="18" charset="0"/>
            </a:endParaRPr>
          </a:p>
        </p:txBody>
      </p:sp>
      <p:sp>
        <p:nvSpPr>
          <p:cNvPr id="68621" name="Text Box 13"/>
          <p:cNvSpPr txBox="1">
            <a:spLocks noChangeArrowheads="1"/>
          </p:cNvSpPr>
          <p:nvPr/>
        </p:nvSpPr>
        <p:spPr bwMode="auto">
          <a:xfrm>
            <a:off x="4800600" y="3962400"/>
            <a:ext cx="3395663" cy="22828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400">
              <a:latin typeface="New York" pitchFamily="18" charset="0"/>
            </a:endParaRPr>
          </a:p>
          <a:p>
            <a:r>
              <a:rPr lang="en-US" altLang="en-US" sz="2400">
                <a:solidFill>
                  <a:srgbClr val="66FFFF"/>
                </a:solidFill>
                <a:latin typeface="New York" pitchFamily="18" charset="0"/>
              </a:rPr>
              <a:t>This is a bad mix of </a:t>
            </a:r>
          </a:p>
          <a:p>
            <a:r>
              <a:rPr lang="en-US" altLang="en-US" sz="2400">
                <a:solidFill>
                  <a:srgbClr val="66FFFF"/>
                </a:solidFill>
                <a:latin typeface="New York" pitchFamily="18" charset="0"/>
              </a:rPr>
              <a:t>colors. </a:t>
            </a:r>
            <a:r>
              <a:rPr lang="en-US" altLang="en-US" sz="2400">
                <a:solidFill>
                  <a:srgbClr val="F3FD35"/>
                </a:solidFill>
                <a:latin typeface="New York" pitchFamily="18" charset="0"/>
              </a:rPr>
              <a:t>Avoid bright</a:t>
            </a:r>
          </a:p>
          <a:p>
            <a:r>
              <a:rPr lang="en-US" altLang="en-US" sz="2400">
                <a:solidFill>
                  <a:srgbClr val="F3FD35"/>
                </a:solidFill>
                <a:latin typeface="New York" pitchFamily="18" charset="0"/>
              </a:rPr>
              <a:t>colors on white.</a:t>
            </a:r>
          </a:p>
          <a:p>
            <a:r>
              <a:rPr lang="en-US" altLang="en-US" sz="2400">
                <a:solidFill>
                  <a:srgbClr val="F3FD35"/>
                </a:solidFill>
                <a:latin typeface="New York" pitchFamily="18" charset="0"/>
              </a:rPr>
              <a:t>Unreadable!</a:t>
            </a:r>
            <a:endParaRPr lang="en-US" altLang="en-US" sz="2400">
              <a:latin typeface="New York" pitchFamily="18" charset="0"/>
            </a:endParaRPr>
          </a:p>
          <a:p>
            <a:endParaRPr lang="en-US" altLang="en-US" sz="2400">
              <a:latin typeface="New York" pitchFamily="18" charset="0"/>
            </a:endParaRPr>
          </a:p>
        </p:txBody>
      </p:sp>
      <p:sp>
        <p:nvSpPr>
          <p:cNvPr id="14343" name="Rectangle 19"/>
          <p:cNvSpPr>
            <a:spLocks noGrp="1" noChangeArrowheads="1"/>
          </p:cNvSpPr>
          <p:nvPr>
            <p:ph type="title"/>
          </p:nvPr>
        </p:nvSpPr>
        <p:spPr>
          <a:noFill/>
        </p:spPr>
        <p:txBody>
          <a:bodyPr/>
          <a:lstStyle/>
          <a:p>
            <a:pPr eaLnBrk="1" hangingPunct="1"/>
            <a:r>
              <a:rPr lang="en-US" altLang="en-US" sz="3600" smtClean="0"/>
              <a:t>Fonts and Background Colors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6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2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6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9" grpId="0" animBg="1"/>
      <p:bldP spid="68620" grpId="0" animBg="1"/>
      <p:bldP spid="686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sz="4000" smtClean="0"/>
              <a:t>Tip #4</a:t>
            </a:r>
          </a:p>
        </p:txBody>
      </p:sp>
      <p:sp>
        <p:nvSpPr>
          <p:cNvPr id="15363" name="Rectangle 3"/>
          <p:cNvSpPr>
            <a:spLocks noGrp="1" noChangeArrowheads="1"/>
          </p:cNvSpPr>
          <p:nvPr>
            <p:ph type="body" sz="half" idx="1"/>
          </p:nvPr>
        </p:nvSpPr>
        <p:spPr>
          <a:xfrm>
            <a:off x="762000" y="1905000"/>
            <a:ext cx="7688263" cy="1023938"/>
          </a:xfrm>
        </p:spPr>
        <p:txBody>
          <a:bodyPr/>
          <a:lstStyle/>
          <a:p>
            <a:pPr marL="0" indent="0" eaLnBrk="1" hangingPunct="1">
              <a:buFont typeface="Wingdings" panose="05000000000000000000" pitchFamily="2" charset="2"/>
              <a:buNone/>
            </a:pPr>
            <a:r>
              <a:rPr lang="en-US" altLang="en-US" sz="2700" smtClean="0"/>
              <a:t>Create graphics (such as tables and charts) appropriately.</a:t>
            </a:r>
          </a:p>
          <a:p>
            <a:pPr marL="0" indent="0" eaLnBrk="1" hangingPunct="1">
              <a:buFont typeface="Wingdings" panose="05000000000000000000" pitchFamily="2" charset="2"/>
              <a:buNone/>
            </a:pPr>
            <a:endParaRPr lang="en-US" altLang="en-US" sz="2700" smtClean="0"/>
          </a:p>
          <a:p>
            <a:pPr marL="0" indent="0" eaLnBrk="1" hangingPunct="1">
              <a:buFont typeface="Wingdings" panose="05000000000000000000" pitchFamily="2" charset="2"/>
              <a:buNone/>
            </a:pPr>
            <a:endParaRPr lang="en-US" altLang="en-US" sz="270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762000" y="533400"/>
            <a:ext cx="8072438" cy="1143000"/>
          </a:xfrm>
          <a:noFill/>
        </p:spPr>
        <p:txBody>
          <a:bodyPr/>
          <a:lstStyle/>
          <a:p>
            <a:pPr eaLnBrk="1" hangingPunct="1">
              <a:tabLst>
                <a:tab pos="4970463" algn="l"/>
              </a:tabLst>
            </a:pPr>
            <a:r>
              <a:rPr lang="en-US" altLang="en-US" sz="4000" smtClean="0"/>
              <a:t>Inappropriate Use of Tables</a:t>
            </a:r>
          </a:p>
        </p:txBody>
      </p:sp>
      <p:pic>
        <p:nvPicPr>
          <p:cNvPr id="1034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6138" y="2008188"/>
            <a:ext cx="105156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34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sz="4000" smtClean="0"/>
              <a:t>Appropriate Use of Tables and Figures</a:t>
            </a:r>
          </a:p>
        </p:txBody>
      </p:sp>
      <p:sp>
        <p:nvSpPr>
          <p:cNvPr id="17411" name="Rectangle 4"/>
          <p:cNvSpPr>
            <a:spLocks noChangeArrowheads="1"/>
          </p:cNvSpPr>
          <p:nvPr/>
        </p:nvSpPr>
        <p:spPr bwMode="auto">
          <a:xfrm>
            <a:off x="1828800" y="2238375"/>
            <a:ext cx="6705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17412" name="Rectangle 7"/>
          <p:cNvSpPr>
            <a:spLocks noChangeArrowheads="1"/>
          </p:cNvSpPr>
          <p:nvPr/>
        </p:nvSpPr>
        <p:spPr bwMode="auto">
          <a:xfrm>
            <a:off x="1600200" y="4338638"/>
            <a:ext cx="429768000" cy="7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96290" name="Rectangle 34"/>
          <p:cNvSpPr>
            <a:spLocks noChangeArrowheads="1"/>
          </p:cNvSpPr>
          <p:nvPr/>
        </p:nvSpPr>
        <p:spPr bwMode="auto">
          <a:xfrm>
            <a:off x="762000" y="2182813"/>
            <a:ext cx="7620000" cy="385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marL="231775" indent="-23177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ct val="20000"/>
              </a:spcAft>
            </a:pPr>
            <a:r>
              <a:rPr lang="en-US" altLang="en-US" sz="2800">
                <a:latin typeface="Helvetica" panose="020B0604020202020204" pitchFamily="34" charset="0"/>
                <a:cs typeface="Times New Roman" panose="02020603050405020304" pitchFamily="18" charset="0"/>
              </a:rPr>
              <a:t>Emphasize key parts so that your points are stronger:</a:t>
            </a:r>
          </a:p>
          <a:p>
            <a:pPr>
              <a:buFontTx/>
              <a:buChar char="•"/>
            </a:pPr>
            <a:r>
              <a:rPr lang="en-US" altLang="en-US" sz="2800">
                <a:latin typeface="Helvetica" panose="020B0604020202020204" pitchFamily="34" charset="0"/>
                <a:cs typeface="Times New Roman" panose="02020603050405020304" pitchFamily="18" charset="0"/>
              </a:rPr>
              <a:t>Animate the graph or table elements </a:t>
            </a:r>
          </a:p>
          <a:p>
            <a:pPr>
              <a:spcBef>
                <a:spcPct val="20000"/>
              </a:spcBef>
              <a:buFontTx/>
              <a:buChar char="•"/>
            </a:pPr>
            <a:r>
              <a:rPr lang="en-US" altLang="en-US" sz="2800">
                <a:latin typeface="Helvetica" panose="020B0604020202020204" pitchFamily="34" charset="0"/>
                <a:cs typeface="Times New Roman" panose="02020603050405020304" pitchFamily="18" charset="0"/>
              </a:rPr>
              <a:t>Use drawing tools to highlight a portion of the table or graph </a:t>
            </a:r>
          </a:p>
          <a:p>
            <a:pPr>
              <a:spcBef>
                <a:spcPct val="20000"/>
              </a:spcBef>
              <a:buFontTx/>
              <a:buChar char="•"/>
            </a:pPr>
            <a:r>
              <a:rPr lang="en-US" altLang="en-US" sz="2800">
                <a:latin typeface="Helvetica" panose="020B0604020202020204" pitchFamily="34" charset="0"/>
                <a:cs typeface="Times New Roman" panose="02020603050405020304" pitchFamily="18" charset="0"/>
              </a:rPr>
              <a:t>Use strong contrasting color for drawing element</a:t>
            </a:r>
          </a:p>
          <a:p>
            <a:pPr>
              <a:spcBef>
                <a:spcPct val="20000"/>
              </a:spcBef>
              <a:buFontTx/>
              <a:buChar char="•"/>
            </a:pPr>
            <a:r>
              <a:rPr lang="en-US" altLang="en-US" sz="2800">
                <a:latin typeface="Helvetica" panose="020B0604020202020204" pitchFamily="34" charset="0"/>
                <a:cs typeface="Times New Roman" panose="02020603050405020304" pitchFamily="18" charset="0"/>
              </a:rPr>
              <a:t>Use callout box drawing tool</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6290">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629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6290">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629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ChangeArrowheads="1"/>
          </p:cNvSpPr>
          <p:nvPr/>
        </p:nvSpPr>
        <p:spPr bwMode="auto">
          <a:xfrm>
            <a:off x="1828800" y="2238375"/>
            <a:ext cx="6705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2052" name="Rectangle 4"/>
          <p:cNvSpPr>
            <a:spLocks noChangeArrowheads="1"/>
          </p:cNvSpPr>
          <p:nvPr/>
        </p:nvSpPr>
        <p:spPr bwMode="auto">
          <a:xfrm>
            <a:off x="1600200" y="4338638"/>
            <a:ext cx="429768000" cy="7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2053" name="Rectangle 10" descr="Blue tissue paper"/>
          <p:cNvSpPr>
            <a:spLocks noChangeArrowheads="1"/>
          </p:cNvSpPr>
          <p:nvPr/>
        </p:nvSpPr>
        <p:spPr bwMode="auto">
          <a:xfrm>
            <a:off x="0" y="0"/>
            <a:ext cx="9144000" cy="6858000"/>
          </a:xfrm>
          <a:prstGeom prst="rect">
            <a:avLst/>
          </a:prstGeom>
          <a:blipFill dpi="0" rotWithShape="1">
            <a:blip r:embed="rId4"/>
            <a:srcRect/>
            <a:tile tx="0" ty="0" sx="100000" sy="100000" flip="none" algn="tl"/>
          </a:blipFill>
          <a:ln w="9525" algn="ctr">
            <a:solidFill>
              <a:srgbClr val="000000"/>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2054" name="Rectangle 12"/>
          <p:cNvSpPr>
            <a:spLocks noChangeArrowheads="1"/>
          </p:cNvSpPr>
          <p:nvPr/>
        </p:nvSpPr>
        <p:spPr bwMode="auto">
          <a:xfrm>
            <a:off x="304800" y="914400"/>
            <a:ext cx="8001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20000"/>
              </a:spcBef>
              <a:buClr>
                <a:schemeClr val="tx2"/>
              </a:buClr>
              <a:buFont typeface="Monotype Sorts" pitchFamily="2" charset="2"/>
              <a:buNone/>
            </a:pPr>
            <a:r>
              <a:rPr kumimoji="1" lang="en-US" altLang="en-US" sz="3200">
                <a:latin typeface="Tahoma" panose="020B0604030504040204" pitchFamily="34" charset="0"/>
              </a:rPr>
              <a:t>	Nutrient concentration tends to decrease from lagoon to ocean side</a:t>
            </a:r>
          </a:p>
        </p:txBody>
      </p:sp>
      <p:graphicFrame>
        <p:nvGraphicFramePr>
          <p:cNvPr id="131165" name="Group 93"/>
          <p:cNvGraphicFramePr>
            <a:graphicFrameLocks noGrp="1"/>
          </p:cNvGraphicFramePr>
          <p:nvPr/>
        </p:nvGraphicFramePr>
        <p:xfrm>
          <a:off x="4724400" y="2286000"/>
          <a:ext cx="3810000" cy="3967163"/>
        </p:xfrm>
        <a:graphic>
          <a:graphicData uri="http://schemas.openxmlformats.org/drawingml/2006/table">
            <a:tbl>
              <a:tblPr/>
              <a:tblGrid>
                <a:gridCol w="860425"/>
                <a:gridCol w="938213"/>
                <a:gridCol w="1376362"/>
                <a:gridCol w="635000"/>
              </a:tblGrid>
              <a:tr h="304800">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Nutrient</a:t>
                      </a:r>
                      <a:endParaRPr kumimoji="0" lang="en-US" sz="23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Location</a:t>
                      </a:r>
                      <a:endParaRPr kumimoji="0" lang="en-US" sz="23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Concentration</a:t>
                      </a:r>
                      <a:endParaRPr kumimoji="0" lang="en-US" sz="23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Pr&gt;F</a:t>
                      </a:r>
                      <a:endParaRPr kumimoji="0" lang="en-US" sz="23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01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N</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Lagoon</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0.66</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0.27</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w="12700" cap="flat" cmpd="sng" algn="ctr">
                      <a:solidFill>
                        <a:srgbClr val="000000"/>
                      </a:solidFill>
                      <a:prstDash val="solid"/>
                      <a:round/>
                      <a:headEnd type="none" w="med" len="med"/>
                      <a:tailEnd type="none" w="med" len="med"/>
                    </a:lnT>
                    <a:lnB>
                      <a:noFill/>
                    </a:lnB>
                    <a:lnTlToBr>
                      <a:noFill/>
                    </a:lnTlToBr>
                    <a:lnBlToTr>
                      <a:noFill/>
                    </a:lnBlToTr>
                    <a:noFill/>
                  </a:tcPr>
                </a:tc>
              </a:tr>
              <a:tr h="23177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Center</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0.53</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309563">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Ocean</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0.40</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301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P</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Lagoon</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44.8</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0.20</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Center</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34.3</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Ocean</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15.7</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301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cs typeface="Arial" charset="0"/>
                        </a:rPr>
                        <a:t>K</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Lagoon</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65.6</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cs typeface="Arial" charset="0"/>
                        </a:rPr>
                        <a:t>0.08</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Center</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32.5</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Ocean</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12.2</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301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B</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Lagoon</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0.38</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0.19</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Center</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0.29</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en-US" sz="1400" b="0" i="0" u="none" strike="noStrike" cap="none" normalizeH="0" baseline="0" smtClean="0">
                        <a:ln>
                          <a:noFill/>
                        </a:ln>
                        <a:solidFill>
                          <a:schemeClr val="tx1"/>
                        </a:solidFill>
                        <a:effectLst/>
                        <a:latin typeface="Arial" charset="0"/>
                      </a:endParaRPr>
                    </a:p>
                  </a:txBody>
                  <a:tcPr anchor="b" horzOverflow="overflow">
                    <a:lnL>
                      <a:noFill/>
                    </a:lnL>
                    <a:lnR cap="flat">
                      <a:noFill/>
                    </a:lnR>
                    <a:lnT>
                      <a:noFill/>
                    </a:lnT>
                    <a:lnB>
                      <a:noFill/>
                    </a:lnB>
                    <a:lnTlToBr>
                      <a:noFill/>
                    </a:lnTlToBr>
                    <a:lnBlToTr>
                      <a:noFill/>
                    </a:lnBlToTr>
                    <a:noFill/>
                  </a:tcPr>
                </a:tc>
              </a:tr>
              <a:tr h="2301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 </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Ocean</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0.28</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cs typeface="Arial" charset="0"/>
                        </a:rPr>
                        <a:t> </a:t>
                      </a:r>
                      <a:endParaRPr kumimoji="0" lang="en-US" sz="14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2050" name="Object 72"/>
          <p:cNvGraphicFramePr>
            <a:graphicFrameLocks noChangeAspect="1"/>
          </p:cNvGraphicFramePr>
          <p:nvPr>
            <p:ph sz="half" idx="1"/>
          </p:nvPr>
        </p:nvGraphicFramePr>
        <p:xfrm>
          <a:off x="228600" y="2286000"/>
          <a:ext cx="4267200" cy="3657600"/>
        </p:xfrm>
        <a:graphic>
          <a:graphicData uri="http://schemas.openxmlformats.org/presentationml/2006/ole">
            <mc:AlternateContent xmlns:mc="http://schemas.openxmlformats.org/markup-compatibility/2006">
              <mc:Choice xmlns:v="urn:schemas-microsoft-com:vml" Requires="v">
                <p:oleObj spid="_x0000_s2115" name="SPW 7.0 Graph" r:id="rId5" imgW="5570280" imgH="4237200" progId="SigmaPlotGraphicObject.5">
                  <p:embed/>
                </p:oleObj>
              </mc:Choice>
              <mc:Fallback>
                <p:oleObj name="SPW 7.0 Graph" r:id="rId5" imgW="5570280" imgH="4237200" progId="SigmaPlotGraphicObject.5">
                  <p:embed/>
                  <p:pic>
                    <p:nvPicPr>
                      <p:cNvPr id="0" name="Object 7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 y="2286000"/>
                        <a:ext cx="4267200"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31145" name="Rectangle 73"/>
          <p:cNvSpPr>
            <a:spLocks noChangeArrowheads="1"/>
          </p:cNvSpPr>
          <p:nvPr/>
        </p:nvSpPr>
        <p:spPr bwMode="auto">
          <a:xfrm>
            <a:off x="1393825" y="3324225"/>
            <a:ext cx="336550" cy="1717675"/>
          </a:xfrm>
          <a:prstGeom prst="rect">
            <a:avLst/>
          </a:prstGeom>
          <a:solidFill>
            <a:srgbClr val="008000"/>
          </a:solidFill>
          <a:ln w="9525" algn="ctr">
            <a:solidFill>
              <a:srgbClr val="000000"/>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131146" name="Rectangle 74"/>
          <p:cNvSpPr>
            <a:spLocks noChangeArrowheads="1"/>
          </p:cNvSpPr>
          <p:nvPr/>
        </p:nvSpPr>
        <p:spPr bwMode="auto">
          <a:xfrm>
            <a:off x="2152650" y="4171950"/>
            <a:ext cx="533400" cy="1295400"/>
          </a:xfrm>
          <a:prstGeom prst="rect">
            <a:avLst/>
          </a:prstGeom>
          <a:solidFill>
            <a:srgbClr val="A907AD"/>
          </a:solidFill>
          <a:ln w="9525" algn="ctr">
            <a:solidFill>
              <a:srgbClr val="000000"/>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131147" name="Rectangle 75"/>
          <p:cNvSpPr>
            <a:spLocks noChangeArrowheads="1"/>
          </p:cNvSpPr>
          <p:nvPr/>
        </p:nvSpPr>
        <p:spPr bwMode="auto">
          <a:xfrm>
            <a:off x="3038475" y="4953000"/>
            <a:ext cx="533400" cy="533400"/>
          </a:xfrm>
          <a:prstGeom prst="rect">
            <a:avLst/>
          </a:prstGeom>
          <a:solidFill>
            <a:srgbClr val="0000FF"/>
          </a:solidFill>
          <a:ln w="9525" algn="ctr">
            <a:solidFill>
              <a:srgbClr val="000000"/>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131151" name="AutoShape 79"/>
          <p:cNvSpPr>
            <a:spLocks/>
          </p:cNvSpPr>
          <p:nvPr/>
        </p:nvSpPr>
        <p:spPr bwMode="auto">
          <a:xfrm>
            <a:off x="6019800" y="3543300"/>
            <a:ext cx="1600200" cy="609600"/>
          </a:xfrm>
          <a:prstGeom prst="borderCallout1">
            <a:avLst>
              <a:gd name="adj1" fmla="val 18750"/>
              <a:gd name="adj2" fmla="val 104764"/>
              <a:gd name="adj3" fmla="val 131250"/>
              <a:gd name="adj4" fmla="val 133333"/>
            </a:avLst>
          </a:prstGeom>
          <a:solidFill>
            <a:srgbClr val="FFFFFF"/>
          </a:solidFill>
          <a:ln w="9525" algn="ctr">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90000"/>
              </a:lnSpc>
              <a:spcBef>
                <a:spcPct val="20000"/>
              </a:spcBef>
              <a:buClr>
                <a:schemeClr val="folHlink"/>
              </a:buClr>
              <a:buSzPct val="75000"/>
              <a:buFont typeface="Monotype Sorts" pitchFamily="2" charset="2"/>
              <a:buNone/>
            </a:pPr>
            <a:r>
              <a:rPr kumimoji="1" lang="en-US" altLang="en-US" b="1">
                <a:latin typeface="Tahoma" panose="020B0604030504040204" pitchFamily="34" charset="0"/>
                <a:cs typeface="Times New Roman" panose="02020603050405020304" pitchFamily="18" charset="0"/>
              </a:rPr>
              <a:t>Very important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3116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114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6" presetClass="emph" presetSubtype="0" fill="hold" grpId="1" nodeType="clickEffect">
                                  <p:stCondLst>
                                    <p:cond delay="0"/>
                                  </p:stCondLst>
                                  <p:childTnLst>
                                    <p:animScale>
                                      <p:cBhvr>
                                        <p:cTn id="14" dur="2000" fill="hold"/>
                                        <p:tgtEl>
                                          <p:spTgt spid="131145"/>
                                        </p:tgtEl>
                                      </p:cBhvr>
                                      <p:by x="150000" y="150000"/>
                                    </p:animScale>
                                  </p:childTnLst>
                                </p:cTn>
                              </p:par>
                            </p:childTnLst>
                          </p:cTn>
                        </p:par>
                      </p:childTnLst>
                    </p:cTn>
                  </p:par>
                  <p:par>
                    <p:cTn id="15" fill="hold" nodeType="clickPar">
                      <p:stCondLst>
                        <p:cond delay="indefinite"/>
                      </p:stCondLst>
                      <p:childTnLst>
                        <p:par>
                          <p:cTn id="16" fill="hold" nodeType="withGroup">
                            <p:stCondLst>
                              <p:cond delay="0"/>
                            </p:stCondLst>
                            <p:childTnLst>
                              <p:par>
                                <p:cTn id="17" presetID="26" presetClass="emph" presetSubtype="0" fill="hold" grpId="0" nodeType="clickEffect">
                                  <p:stCondLst>
                                    <p:cond delay="0"/>
                                  </p:stCondLst>
                                  <p:childTnLst>
                                    <p:animEffect transition="out" filter="fade">
                                      <p:cBhvr>
                                        <p:cTn id="18" dur="500" tmFilter="0, 0; .2, .5; .8, .5; 1, 0"/>
                                        <p:tgtEl>
                                          <p:spTgt spid="131146"/>
                                        </p:tgtEl>
                                      </p:cBhvr>
                                    </p:animEffect>
                                    <p:animScale>
                                      <p:cBhvr>
                                        <p:cTn id="19" dur="250" autoRev="1" fill="hold"/>
                                        <p:tgtEl>
                                          <p:spTgt spid="131146"/>
                                        </p:tgtEl>
                                      </p:cBhvr>
                                      <p:by x="105000" y="105000"/>
                                    </p:animScale>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131147"/>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131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145" grpId="0" animBg="1"/>
      <p:bldP spid="131145" grpId="1" animBg="1"/>
      <p:bldP spid="131146" grpId="0" animBg="1"/>
      <p:bldP spid="131147" grpId="0" animBg="1"/>
      <p:bldP spid="131151"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sz="4000" smtClean="0"/>
              <a:t>Tip #5</a:t>
            </a:r>
          </a:p>
        </p:txBody>
      </p:sp>
      <p:sp>
        <p:nvSpPr>
          <p:cNvPr id="18435" name="Rectangle 3"/>
          <p:cNvSpPr>
            <a:spLocks noGrp="1" noChangeArrowheads="1"/>
          </p:cNvSpPr>
          <p:nvPr>
            <p:ph type="body" idx="1"/>
          </p:nvPr>
        </p:nvSpPr>
        <p:spPr>
          <a:xfrm>
            <a:off x="762000" y="1905000"/>
            <a:ext cx="7696200" cy="1754188"/>
          </a:xfrm>
        </p:spPr>
        <p:txBody>
          <a:bodyPr/>
          <a:lstStyle/>
          <a:p>
            <a:pPr marL="0" indent="0" eaLnBrk="1" hangingPunct="1">
              <a:buFont typeface="Wingdings" panose="05000000000000000000" pitchFamily="2" charset="2"/>
              <a:buNone/>
            </a:pPr>
            <a:r>
              <a:rPr lang="en-US" altLang="en-US" smtClean="0"/>
              <a:t>Remember that white space is our friend. </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p:cNvSpPr>
            <a:spLocks noGrp="1" noChangeArrowheads="1"/>
          </p:cNvSpPr>
          <p:nvPr>
            <p:ph type="title"/>
          </p:nvPr>
        </p:nvSpPr>
        <p:spPr/>
        <p:txBody>
          <a:bodyPr/>
          <a:lstStyle/>
          <a:p>
            <a:pPr eaLnBrk="1" hangingPunct="1"/>
            <a:endParaRPr lang="en-US" altLang="en-US" smtClean="0"/>
          </a:p>
        </p:txBody>
      </p:sp>
      <p:pic>
        <p:nvPicPr>
          <p:cNvPr id="19459" name="Picture 4" descr="DSC00003(5)"/>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0" y="0"/>
            <a:ext cx="9144000" cy="6858000"/>
          </a:xfrm>
          <a:noFill/>
        </p:spPr>
      </p:pic>
      <p:grpSp>
        <p:nvGrpSpPr>
          <p:cNvPr id="19460" name="Group 10"/>
          <p:cNvGrpSpPr>
            <a:grpSpLocks/>
          </p:cNvGrpSpPr>
          <p:nvPr/>
        </p:nvGrpSpPr>
        <p:grpSpPr bwMode="auto">
          <a:xfrm>
            <a:off x="347663" y="1557338"/>
            <a:ext cx="8564562" cy="5300662"/>
            <a:chOff x="219" y="225"/>
            <a:chExt cx="5395" cy="3339"/>
          </a:xfrm>
        </p:grpSpPr>
        <p:sp>
          <p:nvSpPr>
            <p:cNvPr id="19462" name="Rectangle 8"/>
            <p:cNvSpPr>
              <a:spLocks noChangeArrowheads="1"/>
            </p:cNvSpPr>
            <p:nvPr/>
          </p:nvSpPr>
          <p:spPr bwMode="auto">
            <a:xfrm>
              <a:off x="219" y="225"/>
              <a:ext cx="5395" cy="3339"/>
            </a:xfrm>
            <a:prstGeom prst="rect">
              <a:avLst/>
            </a:prstGeom>
            <a:solidFill>
              <a:schemeClr val="accent1">
                <a:alpha val="52940"/>
              </a:scheme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19463" name="Rectangle 9"/>
            <p:cNvSpPr>
              <a:spLocks noChangeArrowheads="1"/>
            </p:cNvSpPr>
            <p:nvPr/>
          </p:nvSpPr>
          <p:spPr bwMode="auto">
            <a:xfrm>
              <a:off x="291" y="225"/>
              <a:ext cx="5322" cy="3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2. The data suggest that the high-level wells tap interconnected, though</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bounded, aquifers whose rate of water level decline is inversely proportional</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to its volume. Future well drilling for high-level potable sources must include</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accurate, well-designed aquifer tests that will aid in the determination of</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geologic boundaries to provide information on the geometry of the aquifer.</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3. The data suggest that there may be more than geological mechanism that</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created the high-level aquifer.</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4. The data suggest that there is a water level pattern observed in the high-level</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wells with Keopu being the “drain” for the ground-water flow system. The</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ground-water flux south of Keopu is to the north, and north of Keopu, the</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ground-water flow is to the south.</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5. Some high-level wells do exhibit quasi-stable water levels, and show little</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variation over time. Use of long-term water level transducers in these wells</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should continue in conjunction with long-term water level transducers in those</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wells that show water level decline. Real time correlation between water</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levels in the wells with climatic conditions measured at Lanihau Rain Gage</a:t>
              </a:r>
            </a:p>
            <a:p>
              <a:pPr>
                <a:lnSpc>
                  <a:spcPct val="90000"/>
                </a:lnSpc>
                <a:spcBef>
                  <a:spcPct val="20000"/>
                </a:spcBef>
                <a:buClr>
                  <a:schemeClr val="folHlink"/>
                </a:buClr>
                <a:buSzPct val="75000"/>
                <a:buFont typeface="Monotype Sorts" pitchFamily="2" charset="2"/>
                <a:buNone/>
              </a:pPr>
              <a:r>
                <a:rPr kumimoji="1" lang="en-US" altLang="en-US">
                  <a:solidFill>
                    <a:srgbClr val="0000FF"/>
                  </a:solidFill>
                  <a:latin typeface="Tahoma" panose="020B0604030504040204" pitchFamily="34" charset="0"/>
                  <a:cs typeface="Times New Roman" panose="02020603050405020304" pitchFamily="18" charset="0"/>
                </a:rPr>
                <a:t>will provide better insight into the behavior of the potable high-level aquifers.</a:t>
              </a:r>
            </a:p>
          </p:txBody>
        </p:sp>
      </p:grpSp>
      <p:sp>
        <p:nvSpPr>
          <p:cNvPr id="19461" name="Rectangle 11"/>
          <p:cNvSpPr>
            <a:spLocks noChangeArrowheads="1"/>
          </p:cNvSpPr>
          <p:nvPr/>
        </p:nvSpPr>
        <p:spPr bwMode="auto">
          <a:xfrm>
            <a:off x="731838" y="433388"/>
            <a:ext cx="7696200" cy="685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a:solidFill>
                  <a:schemeClr val="tx2"/>
                </a:solidFill>
                <a:latin typeface="Arial Black" panose="020B0A04020102020204" pitchFamily="34" charset="0"/>
              </a:rPr>
              <a:t>Slide Overkill</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4" descr="DSC00003(5)"/>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483" name="Group 5"/>
          <p:cNvGrpSpPr>
            <a:grpSpLocks/>
          </p:cNvGrpSpPr>
          <p:nvPr/>
        </p:nvGrpSpPr>
        <p:grpSpPr bwMode="auto">
          <a:xfrm>
            <a:off x="347663" y="1047750"/>
            <a:ext cx="8564562" cy="5300663"/>
            <a:chOff x="219" y="225"/>
            <a:chExt cx="5395" cy="3339"/>
          </a:xfrm>
        </p:grpSpPr>
        <p:sp>
          <p:nvSpPr>
            <p:cNvPr id="20485" name="Rectangle 6"/>
            <p:cNvSpPr>
              <a:spLocks noChangeArrowheads="1"/>
            </p:cNvSpPr>
            <p:nvPr/>
          </p:nvSpPr>
          <p:spPr bwMode="auto">
            <a:xfrm>
              <a:off x="219" y="225"/>
              <a:ext cx="5395" cy="3339"/>
            </a:xfrm>
            <a:prstGeom prst="rect">
              <a:avLst/>
            </a:prstGeom>
            <a:solidFill>
              <a:schemeClr val="accent1">
                <a:alpha val="52940"/>
              </a:scheme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90000"/>
                </a:lnSpc>
                <a:spcBef>
                  <a:spcPct val="20000"/>
                </a:spcBef>
                <a:buClr>
                  <a:schemeClr val="folHlink"/>
                </a:buClr>
                <a:buSzPct val="75000"/>
                <a:buFont typeface="Monotype Sorts" pitchFamily="2" charset="2"/>
                <a:buNone/>
              </a:pPr>
              <a:endParaRPr kumimoji="1" lang="en-US" altLang="en-US" sz="2000">
                <a:latin typeface="Tahoma" panose="020B0604030504040204" pitchFamily="34" charset="0"/>
                <a:cs typeface="Times New Roman" panose="02020603050405020304" pitchFamily="18" charset="0"/>
              </a:endParaRPr>
            </a:p>
          </p:txBody>
        </p:sp>
        <p:sp>
          <p:nvSpPr>
            <p:cNvPr id="20486" name="Rectangle 7"/>
            <p:cNvSpPr>
              <a:spLocks noChangeArrowheads="1"/>
            </p:cNvSpPr>
            <p:nvPr/>
          </p:nvSpPr>
          <p:spPr bwMode="auto">
            <a:xfrm>
              <a:off x="291" y="225"/>
              <a:ext cx="5322"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90000"/>
                </a:lnSpc>
                <a:spcBef>
                  <a:spcPct val="20000"/>
                </a:spcBef>
                <a:buClr>
                  <a:schemeClr val="folHlink"/>
                </a:buClr>
                <a:buSzPct val="75000"/>
                <a:buFont typeface="Monotype Sorts" pitchFamily="2" charset="2"/>
                <a:buNone/>
              </a:pPr>
              <a:endParaRPr kumimoji="1" lang="en-US" altLang="en-US">
                <a:solidFill>
                  <a:srgbClr val="0000FF"/>
                </a:solidFill>
                <a:latin typeface="Tahoma" panose="020B0604030504040204" pitchFamily="34" charset="0"/>
                <a:cs typeface="Times New Roman" panose="02020603050405020304" pitchFamily="18" charset="0"/>
              </a:endParaRPr>
            </a:p>
          </p:txBody>
        </p:sp>
      </p:grpSp>
      <p:sp>
        <p:nvSpPr>
          <p:cNvPr id="20484" name="Text Box 9"/>
          <p:cNvSpPr txBox="1">
            <a:spLocks noChangeArrowheads="1"/>
          </p:cNvSpPr>
          <p:nvPr/>
        </p:nvSpPr>
        <p:spPr bwMode="auto">
          <a:xfrm>
            <a:off x="846138" y="1393825"/>
            <a:ext cx="7504112" cy="419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65138" indent="-465138">
              <a:tabLst>
                <a:tab pos="465138" algn="l"/>
              </a:tabLst>
              <a:defRPr>
                <a:solidFill>
                  <a:schemeClr val="tx1"/>
                </a:solidFill>
                <a:latin typeface="Arial" panose="020B0604020202020204" pitchFamily="34" charset="0"/>
              </a:defRPr>
            </a:lvl1pPr>
            <a:lvl2pPr marL="742950" indent="-285750">
              <a:tabLst>
                <a:tab pos="465138" algn="l"/>
              </a:tabLst>
              <a:defRPr>
                <a:solidFill>
                  <a:schemeClr val="tx1"/>
                </a:solidFill>
                <a:latin typeface="Arial" panose="020B0604020202020204" pitchFamily="34" charset="0"/>
              </a:defRPr>
            </a:lvl2pPr>
            <a:lvl3pPr marL="1143000" indent="-228600">
              <a:tabLst>
                <a:tab pos="465138" algn="l"/>
              </a:tabLst>
              <a:defRPr>
                <a:solidFill>
                  <a:schemeClr val="tx1"/>
                </a:solidFill>
                <a:latin typeface="Arial" panose="020B0604020202020204" pitchFamily="34" charset="0"/>
              </a:defRPr>
            </a:lvl3pPr>
            <a:lvl4pPr marL="1600200" indent="-228600">
              <a:tabLst>
                <a:tab pos="465138" algn="l"/>
              </a:tabLst>
              <a:defRPr>
                <a:solidFill>
                  <a:schemeClr val="tx1"/>
                </a:solidFill>
                <a:latin typeface="Arial" panose="020B0604020202020204" pitchFamily="34" charset="0"/>
              </a:defRPr>
            </a:lvl4pPr>
            <a:lvl5pPr marL="2057400" indent="-228600">
              <a:tabLst>
                <a:tab pos="465138"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465138"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465138"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465138"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465138" algn="l"/>
              </a:tabLst>
              <a:defRPr>
                <a:solidFill>
                  <a:schemeClr val="tx1"/>
                </a:solidFill>
                <a:latin typeface="Arial" panose="020B0604020202020204" pitchFamily="34" charset="0"/>
              </a:defRPr>
            </a:lvl9pPr>
          </a:lstStyle>
          <a:p>
            <a:pPr>
              <a:lnSpc>
                <a:spcPct val="90000"/>
              </a:lnSpc>
              <a:spcBef>
                <a:spcPct val="20000"/>
              </a:spcBef>
              <a:buClr>
                <a:schemeClr val="folHlink"/>
              </a:buClr>
              <a:buSzPct val="75000"/>
              <a:buFont typeface="Monotype Sorts" pitchFamily="2" charset="2"/>
              <a:buNone/>
            </a:pPr>
            <a:r>
              <a:rPr kumimoji="1" lang="en-US" altLang="en-US" sz="4000" b="1">
                <a:latin typeface="Tahoma" panose="020B0604030504040204" pitchFamily="34" charset="0"/>
                <a:cs typeface="Times New Roman" panose="02020603050405020304" pitchFamily="18" charset="0"/>
              </a:rPr>
              <a:t>Washout Picture</a:t>
            </a:r>
            <a:endParaRPr kumimoji="1" lang="en-US" altLang="en-US" sz="4000">
              <a:latin typeface="Tahoma" panose="020B0604030504040204" pitchFamily="34" charset="0"/>
              <a:cs typeface="Times New Roman" panose="02020603050405020304" pitchFamily="18" charset="0"/>
            </a:endParaRPr>
          </a:p>
          <a:p>
            <a:pPr>
              <a:lnSpc>
                <a:spcPct val="90000"/>
              </a:lnSpc>
              <a:spcBef>
                <a:spcPct val="20000"/>
              </a:spcBef>
              <a:buClr>
                <a:schemeClr val="folHlink"/>
              </a:buClr>
              <a:buSzPct val="75000"/>
              <a:buFont typeface="Monotype Sorts" pitchFamily="2" charset="2"/>
              <a:buNone/>
            </a:pPr>
            <a:r>
              <a:rPr kumimoji="1" lang="en-US" altLang="en-US" sz="3200">
                <a:latin typeface="Tahoma" panose="020B0604030504040204" pitchFamily="34" charset="0"/>
                <a:cs typeface="Times New Roman" panose="02020603050405020304" pitchFamily="18" charset="0"/>
              </a:rPr>
              <a:t>1. Insert a Picture by choosing </a:t>
            </a:r>
            <a:r>
              <a:rPr kumimoji="1" lang="en-US" altLang="en-US" sz="3200" b="1">
                <a:latin typeface="Tahoma" panose="020B0604030504040204" pitchFamily="34" charset="0"/>
                <a:cs typeface="Times New Roman" panose="02020603050405020304" pitchFamily="18" charset="0"/>
              </a:rPr>
              <a:t>Insert&gt;Picture&gt;From File </a:t>
            </a:r>
          </a:p>
          <a:p>
            <a:pPr>
              <a:lnSpc>
                <a:spcPct val="90000"/>
              </a:lnSpc>
              <a:spcBef>
                <a:spcPct val="20000"/>
              </a:spcBef>
              <a:buClr>
                <a:schemeClr val="folHlink"/>
              </a:buClr>
              <a:buSzPct val="75000"/>
              <a:buFont typeface="Monotype Sorts" pitchFamily="2" charset="2"/>
              <a:buNone/>
            </a:pPr>
            <a:r>
              <a:rPr kumimoji="1" lang="en-US" altLang="en-US" sz="3200">
                <a:latin typeface="Tahoma" panose="020B0604030504040204" pitchFamily="34" charset="0"/>
                <a:cs typeface="Times New Roman" panose="02020603050405020304" pitchFamily="18" charset="0"/>
              </a:rPr>
              <a:t>2. Resize it to completely fill the frame </a:t>
            </a:r>
          </a:p>
          <a:p>
            <a:pPr>
              <a:lnSpc>
                <a:spcPct val="90000"/>
              </a:lnSpc>
              <a:spcBef>
                <a:spcPct val="20000"/>
              </a:spcBef>
              <a:buClr>
                <a:schemeClr val="folHlink"/>
              </a:buClr>
              <a:buSzPct val="75000"/>
              <a:buFont typeface="Monotype Sorts" pitchFamily="2" charset="2"/>
              <a:buNone/>
            </a:pPr>
            <a:r>
              <a:rPr kumimoji="1" lang="en-US" altLang="en-US" sz="3200">
                <a:latin typeface="Tahoma" panose="020B0604030504040204" pitchFamily="34" charset="0"/>
                <a:cs typeface="Times New Roman" panose="02020603050405020304" pitchFamily="18" charset="0"/>
              </a:rPr>
              <a:t>3. Keeping the picture selected, choose </a:t>
            </a:r>
            <a:r>
              <a:rPr kumimoji="1" lang="en-US" altLang="en-US" sz="3200" b="1">
                <a:latin typeface="Tahoma" panose="020B0604030504040204" pitchFamily="34" charset="0"/>
                <a:cs typeface="Times New Roman" panose="02020603050405020304" pitchFamily="18" charset="0"/>
              </a:rPr>
              <a:t>Format&gt;Picture&gt;Image</a:t>
            </a:r>
            <a:r>
              <a:rPr kumimoji="1" lang="en-US" altLang="en-US" sz="3200">
                <a:latin typeface="Tahoma" panose="020B0604030504040204" pitchFamily="34" charset="0"/>
                <a:cs typeface="Times New Roman" panose="02020603050405020304" pitchFamily="18" charset="0"/>
              </a:rPr>
              <a:t> Control</a:t>
            </a:r>
          </a:p>
          <a:p>
            <a:pPr>
              <a:lnSpc>
                <a:spcPct val="90000"/>
              </a:lnSpc>
              <a:spcBef>
                <a:spcPct val="20000"/>
              </a:spcBef>
              <a:buClr>
                <a:schemeClr val="folHlink"/>
              </a:buClr>
              <a:buSzPct val="75000"/>
              <a:buFont typeface="Monotype Sorts" pitchFamily="2" charset="2"/>
              <a:buNone/>
            </a:pPr>
            <a:r>
              <a:rPr kumimoji="1" lang="en-US" altLang="en-US" sz="3200">
                <a:latin typeface="Tahoma" panose="020B0604030504040204" pitchFamily="34" charset="0"/>
                <a:cs typeface="Times New Roman" panose="02020603050405020304" pitchFamily="18" charset="0"/>
              </a:rPr>
              <a:t>4.	Under </a:t>
            </a:r>
            <a:r>
              <a:rPr kumimoji="1" lang="en-US" altLang="en-US" sz="3200" b="1">
                <a:latin typeface="Tahoma" panose="020B0604030504040204" pitchFamily="34" charset="0"/>
                <a:cs typeface="Times New Roman" panose="02020603050405020304" pitchFamily="18" charset="0"/>
              </a:rPr>
              <a:t>Color</a:t>
            </a:r>
            <a:r>
              <a:rPr kumimoji="1" lang="en-US" altLang="en-US" sz="3200">
                <a:latin typeface="Tahoma" panose="020B0604030504040204" pitchFamily="34" charset="0"/>
                <a:cs typeface="Times New Roman" panose="02020603050405020304" pitchFamily="18" charset="0"/>
              </a:rPr>
              <a:t>, choose </a:t>
            </a:r>
            <a:r>
              <a:rPr kumimoji="1" lang="en-US" altLang="en-US" sz="3200" b="1">
                <a:latin typeface="Tahoma" panose="020B0604030504040204" pitchFamily="34" charset="0"/>
                <a:cs typeface="Times New Roman" panose="02020603050405020304" pitchFamily="18" charset="0"/>
              </a:rPr>
              <a:t>Washout</a:t>
            </a:r>
          </a:p>
          <a:p>
            <a:pPr>
              <a:lnSpc>
                <a:spcPct val="90000"/>
              </a:lnSpc>
              <a:spcBef>
                <a:spcPct val="20000"/>
              </a:spcBef>
              <a:buClr>
                <a:schemeClr val="folHlink"/>
              </a:buClr>
              <a:buSzPct val="75000"/>
              <a:buFont typeface="Monotype Sorts" pitchFamily="2" charset="2"/>
              <a:buNone/>
            </a:pPr>
            <a:endParaRPr kumimoji="1" lang="en-US" altLang="en-US" sz="3200" b="1">
              <a:latin typeface="Tahoma" panose="020B0604030504040204" pitchFamily="34" charset="0"/>
              <a:cs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z="4000" smtClean="0"/>
              <a:t>Tip #6</a:t>
            </a:r>
          </a:p>
        </p:txBody>
      </p:sp>
      <p:sp>
        <p:nvSpPr>
          <p:cNvPr id="21507" name="Rectangle 3"/>
          <p:cNvSpPr>
            <a:spLocks noGrp="1" noChangeArrowheads="1"/>
          </p:cNvSpPr>
          <p:nvPr>
            <p:ph type="body" idx="1"/>
          </p:nvPr>
        </p:nvSpPr>
        <p:spPr/>
        <p:txBody>
          <a:bodyPr/>
          <a:lstStyle/>
          <a:p>
            <a:pPr marL="0" indent="0" eaLnBrk="1" hangingPunct="1">
              <a:buFont typeface="Wingdings" panose="05000000000000000000" pitchFamily="2" charset="2"/>
              <a:buNone/>
            </a:pPr>
            <a:r>
              <a:rPr lang="en-US" altLang="en-US" smtClean="0"/>
              <a:t>Remember that </a:t>
            </a:r>
            <a:r>
              <a:rPr lang="en-US" altLang="en-US" b="1" i="1" smtClean="0"/>
              <a:t>you</a:t>
            </a:r>
            <a:r>
              <a:rPr lang="en-US" altLang="en-US" smtClean="0"/>
              <a:t> are the show --not the PowerPoint slideshow. </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26"/>
          <p:cNvSpPr>
            <a:spLocks noGrp="1" noChangeArrowheads="1"/>
          </p:cNvSpPr>
          <p:nvPr>
            <p:ph type="title"/>
          </p:nvPr>
        </p:nvSpPr>
        <p:spPr>
          <a:noFill/>
        </p:spPr>
        <p:txBody>
          <a:bodyPr/>
          <a:lstStyle/>
          <a:p>
            <a:pPr eaLnBrk="1" hangingPunct="1"/>
            <a:r>
              <a:rPr lang="en-US" altLang="en-US" sz="4000" smtClean="0"/>
              <a:t>Why PowerPoint?</a:t>
            </a:r>
          </a:p>
        </p:txBody>
      </p:sp>
      <p:sp>
        <p:nvSpPr>
          <p:cNvPr id="6147" name="Rectangle 1027"/>
          <p:cNvSpPr>
            <a:spLocks noGrp="1" noChangeArrowheads="1"/>
          </p:cNvSpPr>
          <p:nvPr>
            <p:ph type="body" idx="4294967295"/>
          </p:nvPr>
        </p:nvSpPr>
        <p:spPr>
          <a:xfrm>
            <a:off x="808038" y="2200275"/>
            <a:ext cx="7772400" cy="3048000"/>
          </a:xfrm>
          <a:noFill/>
        </p:spPr>
        <p:txBody>
          <a:bodyPr/>
          <a:lstStyle/>
          <a:p>
            <a:pPr marL="460375" indent="-401638" eaLnBrk="1" hangingPunct="1">
              <a:buSzPct val="120000"/>
            </a:pPr>
            <a:r>
              <a:rPr lang="en-US" altLang="en-US" sz="2700" smtClean="0"/>
              <a:t>To hold interest </a:t>
            </a:r>
          </a:p>
          <a:p>
            <a:pPr marL="460375" indent="-401638" eaLnBrk="1" hangingPunct="1">
              <a:buSzPct val="120000"/>
            </a:pPr>
            <a:r>
              <a:rPr lang="en-US" altLang="en-US" sz="2700" smtClean="0"/>
              <a:t>To focus attention </a:t>
            </a:r>
          </a:p>
          <a:p>
            <a:pPr marL="460375" indent="-401638" eaLnBrk="1" hangingPunct="1">
              <a:buSzPct val="120000"/>
            </a:pPr>
            <a:r>
              <a:rPr lang="en-US" altLang="en-US" sz="2700" smtClean="0"/>
              <a:t>To guide discussions/overviews</a:t>
            </a:r>
          </a:p>
          <a:p>
            <a:pPr marL="460375" indent="-401638" eaLnBrk="1" hangingPunct="1">
              <a:buSzPct val="120000"/>
            </a:pPr>
            <a:r>
              <a:rPr lang="en-US" altLang="en-US" sz="2700" smtClean="0"/>
              <a:t>To tell a story</a:t>
            </a:r>
          </a:p>
          <a:p>
            <a:pPr marL="460375" indent="-401638" eaLnBrk="1" hangingPunct="1">
              <a:buSzPct val="120000"/>
            </a:pPr>
            <a:r>
              <a:rPr lang="en-US" altLang="en-US" sz="2700" smtClean="0"/>
              <a:t>To support the message being delivered</a:t>
            </a:r>
          </a:p>
          <a:p>
            <a:pPr marL="460375" indent="-401638" eaLnBrk="1" hangingPunct="1">
              <a:buSzPct val="120000"/>
            </a:pPr>
            <a:r>
              <a:rPr lang="en-US" altLang="en-US" sz="2700" smtClean="0"/>
              <a:t>To create a poster for a conference</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sz="3600" smtClean="0"/>
              <a:t>What makes the design of a .ppt presentation ineffective?</a:t>
            </a:r>
          </a:p>
        </p:txBody>
      </p:sp>
      <p:sp>
        <p:nvSpPr>
          <p:cNvPr id="16391" name="Rectangle 7"/>
          <p:cNvSpPr>
            <a:spLocks noChangeArrowheads="1"/>
          </p:cNvSpPr>
          <p:nvPr/>
        </p:nvSpPr>
        <p:spPr bwMode="auto">
          <a:xfrm>
            <a:off x="1192213" y="2122488"/>
            <a:ext cx="6553200" cy="314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10000"/>
              </a:spcBef>
              <a:buFontTx/>
              <a:buChar char="•"/>
            </a:pPr>
            <a:r>
              <a:rPr lang="en-US" altLang="en-US" sz="3200">
                <a:latin typeface="Helvetica" panose="020B0604020202020204" pitchFamily="34" charset="0"/>
              </a:rPr>
              <a:t> Slides read word for word (60%)</a:t>
            </a:r>
          </a:p>
          <a:p>
            <a:pPr>
              <a:spcBef>
                <a:spcPct val="10000"/>
              </a:spcBef>
              <a:buSzPct val="120000"/>
              <a:buFontTx/>
              <a:buChar char="•"/>
            </a:pPr>
            <a:r>
              <a:rPr lang="en-US" altLang="en-US" sz="3200">
                <a:latin typeface="Helvetica" panose="020B0604020202020204" pitchFamily="34" charset="0"/>
              </a:rPr>
              <a:t> Text too small (51%)</a:t>
            </a:r>
          </a:p>
          <a:p>
            <a:pPr>
              <a:spcBef>
                <a:spcPct val="10000"/>
              </a:spcBef>
              <a:buSzPct val="120000"/>
              <a:buFontTx/>
              <a:buChar char="•"/>
            </a:pPr>
            <a:r>
              <a:rPr lang="en-US" altLang="en-US" sz="3200">
                <a:latin typeface="Helvetica" panose="020B0604020202020204" pitchFamily="34" charset="0"/>
              </a:rPr>
              <a:t> Full sentences used (48%)</a:t>
            </a:r>
          </a:p>
          <a:p>
            <a:endParaRPr lang="en-US" altLang="en-US" sz="3600">
              <a:latin typeface="Helvetica" panose="020B0604020202020204" pitchFamily="34" charset="0"/>
            </a:endParaRPr>
          </a:p>
          <a:p>
            <a:r>
              <a:rPr lang="en-US" altLang="en-US" sz="2000"/>
              <a:t>Source: Bad PowerPoint Press Release 2003 survey</a:t>
            </a:r>
            <a:br>
              <a:rPr lang="en-US" altLang="en-US" sz="2000"/>
            </a:br>
            <a:r>
              <a:rPr lang="en-US" altLang="en-US" sz="2000"/>
              <a:t>www.communicateusingtechnology.com</a:t>
            </a:r>
            <a:r>
              <a:rPr lang="en-US" altLang="en-US"/>
              <a:t> </a:t>
            </a:r>
          </a:p>
          <a:p>
            <a:pPr eaLnBrk="1" hangingPunct="1">
              <a:spcBef>
                <a:spcPct val="20000"/>
              </a:spcBef>
            </a:pPr>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39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39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3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1" grpId="0" build="allAtOnce"/>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z="4000" smtClean="0"/>
              <a:t>Tip #7</a:t>
            </a:r>
          </a:p>
        </p:txBody>
      </p:sp>
      <p:sp>
        <p:nvSpPr>
          <p:cNvPr id="23555" name="Rectangle 3"/>
          <p:cNvSpPr>
            <a:spLocks noGrp="1" noChangeArrowheads="1"/>
          </p:cNvSpPr>
          <p:nvPr>
            <p:ph type="body" idx="1"/>
          </p:nvPr>
        </p:nvSpPr>
        <p:spPr/>
        <p:txBody>
          <a:bodyPr/>
          <a:lstStyle/>
          <a:p>
            <a:pPr marL="0" indent="0" eaLnBrk="1" hangingPunct="1">
              <a:buFont typeface="Wingdings" panose="05000000000000000000" pitchFamily="2" charset="2"/>
              <a:buNone/>
            </a:pPr>
            <a:r>
              <a:rPr lang="en-US" altLang="en-US" smtClean="0"/>
              <a:t>Do use some graphics in your slideshow. Nothing is more boring than an all-text slideshow. Choose them carefully, though.</a:t>
            </a:r>
          </a:p>
          <a:p>
            <a:pPr marL="0" indent="0" eaLnBrk="1" hangingPunct="1"/>
            <a:endParaRPr lang="en-US" altLang="en-US"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769938" y="588963"/>
            <a:ext cx="7688262" cy="1087437"/>
          </a:xfrm>
        </p:spPr>
        <p:txBody>
          <a:bodyPr/>
          <a:lstStyle/>
          <a:p>
            <a:pPr eaLnBrk="1" hangingPunct="1"/>
            <a:r>
              <a:rPr lang="en-US" altLang="en-US" sz="4000" smtClean="0"/>
              <a:t>JPG or JPEG</a:t>
            </a:r>
          </a:p>
        </p:txBody>
      </p:sp>
      <p:sp>
        <p:nvSpPr>
          <p:cNvPr id="24579" name="Rectangle 3"/>
          <p:cNvSpPr>
            <a:spLocks noGrp="1" noChangeArrowheads="1"/>
          </p:cNvSpPr>
          <p:nvPr>
            <p:ph type="body" idx="1"/>
          </p:nvPr>
        </p:nvSpPr>
        <p:spPr/>
        <p:txBody>
          <a:bodyPr/>
          <a:lstStyle/>
          <a:p>
            <a:pPr eaLnBrk="1" hangingPunct="1"/>
            <a:r>
              <a:rPr lang="en-US" altLang="en-US" smtClean="0"/>
              <a:t>This stands for “Joint Photographic Experts Group”</a:t>
            </a:r>
          </a:p>
          <a:p>
            <a:pPr eaLnBrk="1" hangingPunct="1"/>
            <a:r>
              <a:rPr lang="en-US" altLang="en-US" smtClean="0"/>
              <a:t>This is the best file type to use if your image is a photo or a scan</a:t>
            </a:r>
          </a:p>
          <a:p>
            <a:pPr eaLnBrk="1" hangingPunct="1"/>
            <a:r>
              <a:rPr lang="en-US" altLang="en-US" smtClean="0"/>
              <a:t>This file type allows for a full range of colors in a small file</a:t>
            </a:r>
          </a:p>
          <a:p>
            <a:pPr eaLnBrk="1" hangingPunct="1"/>
            <a:endParaRPr lang="en-US" altLang="en-US"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762000" y="533400"/>
            <a:ext cx="7696200" cy="533400"/>
          </a:xfrm>
        </p:spPr>
        <p:txBody>
          <a:bodyPr/>
          <a:lstStyle/>
          <a:p>
            <a:pPr eaLnBrk="1" hangingPunct="1"/>
            <a:r>
              <a:rPr lang="en-US" altLang="en-US" sz="3600" smtClean="0"/>
              <a:t>Appropriate Use of Images</a:t>
            </a:r>
          </a:p>
        </p:txBody>
      </p:sp>
      <p:sp>
        <p:nvSpPr>
          <p:cNvPr id="25603" name="Rectangle 18"/>
          <p:cNvSpPr>
            <a:spLocks noGrp="1" noChangeArrowheads="1"/>
          </p:cNvSpPr>
          <p:nvPr>
            <p:ph idx="1"/>
          </p:nvPr>
        </p:nvSpPr>
        <p:spPr/>
        <p:txBody>
          <a:bodyPr/>
          <a:lstStyle/>
          <a:p>
            <a:pPr eaLnBrk="1" hangingPunct="1"/>
            <a:endParaRPr lang="en-US" altLang="en-US" smtClean="0"/>
          </a:p>
        </p:txBody>
      </p:sp>
      <p:sp>
        <p:nvSpPr>
          <p:cNvPr id="25604" name="Rectangle 20" descr="Blue tissue paper"/>
          <p:cNvSpPr>
            <a:spLocks noChangeArrowheads="1"/>
          </p:cNvSpPr>
          <p:nvPr/>
        </p:nvSpPr>
        <p:spPr bwMode="auto">
          <a:xfrm>
            <a:off x="36513" y="0"/>
            <a:ext cx="9144000" cy="6858000"/>
          </a:xfrm>
          <a:prstGeom prst="rect">
            <a:avLst/>
          </a:prstGeom>
          <a:blipFill dpi="0" rotWithShape="1">
            <a:blip r:embed="rId3"/>
            <a:srcRect/>
            <a:tile tx="0" ty="0" sx="100000" sy="100000" flip="none" algn="tl"/>
          </a:blipFill>
          <a:ln w="9525" algn="ctr">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25605" name="Rectangle 21"/>
          <p:cNvSpPr>
            <a:spLocks noChangeArrowheads="1"/>
          </p:cNvSpPr>
          <p:nvPr/>
        </p:nvSpPr>
        <p:spPr bwMode="auto">
          <a:xfrm>
            <a:off x="417513" y="533400"/>
            <a:ext cx="82264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200">
                <a:solidFill>
                  <a:schemeClr val="tx2"/>
                </a:solidFill>
                <a:latin typeface="Arial Black" panose="020B0A04020102020204" pitchFamily="34" charset="0"/>
              </a:rPr>
              <a:t>Responsibilities of the Specialist</a:t>
            </a:r>
          </a:p>
        </p:txBody>
      </p:sp>
      <p:sp>
        <p:nvSpPr>
          <p:cNvPr id="25606" name="Text Box 22"/>
          <p:cNvSpPr txBox="1">
            <a:spLocks noChangeArrowheads="1"/>
          </p:cNvSpPr>
          <p:nvPr/>
        </p:nvSpPr>
        <p:spPr bwMode="auto">
          <a:xfrm>
            <a:off x="6132513" y="4259263"/>
            <a:ext cx="166211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90000"/>
              </a:lnSpc>
              <a:spcBef>
                <a:spcPct val="20000"/>
              </a:spcBef>
              <a:buClr>
                <a:schemeClr val="folHlink"/>
              </a:buClr>
              <a:buSzPct val="75000"/>
              <a:buFont typeface="Monotype Sorts" pitchFamily="2" charset="2"/>
              <a:buNone/>
            </a:pPr>
            <a:r>
              <a:rPr kumimoji="1" lang="en-US" altLang="en-US" sz="2800">
                <a:latin typeface="Tahoma" panose="020B0604030504040204" pitchFamily="34" charset="0"/>
                <a:cs typeface="Times New Roman" panose="02020603050405020304" pitchFamily="18" charset="0"/>
              </a:rPr>
              <a:t>Synthesis</a:t>
            </a:r>
          </a:p>
        </p:txBody>
      </p:sp>
      <p:pic>
        <p:nvPicPr>
          <p:cNvPr id="105495" name="Picture 23" descr="UN"/>
          <p:cNvPicPr>
            <a:picLocks noChangeAspect="1" noChangeArrowheads="1"/>
          </p:cNvPicPr>
          <p:nvPr/>
        </p:nvPicPr>
        <p:blipFill>
          <a:blip r:embed="rId4"/>
          <a:srcRect t="-630"/>
          <a:stretch>
            <a:fillRect/>
          </a:stretch>
        </p:blipFill>
        <p:spPr bwMode="auto">
          <a:xfrm>
            <a:off x="6132513" y="1447800"/>
            <a:ext cx="1333500" cy="1828800"/>
          </a:xfrm>
          <a:prstGeom prst="rect">
            <a:avLst/>
          </a:prstGeom>
          <a:noFill/>
          <a:effectLst>
            <a:outerShdw dist="107763" dir="2700000" algn="ctr" rotWithShape="0">
              <a:srgbClr val="808080">
                <a:alpha val="50000"/>
              </a:srgbClr>
            </a:outerShdw>
          </a:effectLst>
        </p:spPr>
      </p:pic>
      <p:pic>
        <p:nvPicPr>
          <p:cNvPr id="105496" name="Picture 24" descr="Mn"/>
          <p:cNvPicPr>
            <a:picLocks noChangeAspect="1" noChangeArrowheads="1"/>
          </p:cNvPicPr>
          <p:nvPr/>
        </p:nvPicPr>
        <p:blipFill>
          <a:blip r:embed="rId5"/>
          <a:srcRect/>
          <a:stretch>
            <a:fillRect/>
          </a:stretch>
        </p:blipFill>
        <p:spPr bwMode="auto">
          <a:xfrm>
            <a:off x="6589713" y="1828800"/>
            <a:ext cx="1339850" cy="1828800"/>
          </a:xfrm>
          <a:prstGeom prst="rect">
            <a:avLst/>
          </a:prstGeom>
          <a:noFill/>
          <a:ln w="9525">
            <a:noFill/>
            <a:miter lim="800000"/>
            <a:headEnd/>
            <a:tailEnd/>
          </a:ln>
          <a:effectLst>
            <a:outerShdw dist="107763" dir="2700000" algn="ctr" rotWithShape="0">
              <a:srgbClr val="808080">
                <a:alpha val="50000"/>
              </a:srgbClr>
            </a:outerShdw>
          </a:effectLst>
        </p:spPr>
      </p:pic>
      <p:pic>
        <p:nvPicPr>
          <p:cNvPr id="105497" name="Picture 25" descr="nutr manage"/>
          <p:cNvPicPr>
            <a:picLocks noChangeAspect="1" noChangeArrowheads="1"/>
          </p:cNvPicPr>
          <p:nvPr/>
        </p:nvPicPr>
        <p:blipFill>
          <a:blip r:embed="rId6"/>
          <a:srcRect/>
          <a:stretch>
            <a:fillRect/>
          </a:stretch>
        </p:blipFill>
        <p:spPr bwMode="auto">
          <a:xfrm>
            <a:off x="7199313" y="2438400"/>
            <a:ext cx="1268412" cy="1828800"/>
          </a:xfrm>
          <a:prstGeom prst="rect">
            <a:avLst/>
          </a:prstGeom>
          <a:noFill/>
          <a:effectLst>
            <a:outerShdw dist="107763" dir="2700000" algn="ctr" rotWithShape="0">
              <a:srgbClr val="808080">
                <a:alpha val="50000"/>
              </a:srgbClr>
            </a:outerShdw>
          </a:effectLst>
        </p:spPr>
      </p:pic>
      <p:pic>
        <p:nvPicPr>
          <p:cNvPr id="25610" name="Picture 26" descr="Ka'ala slide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89313" y="4648200"/>
            <a:ext cx="220662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11" name="Text Box 27"/>
          <p:cNvSpPr txBox="1">
            <a:spLocks noChangeArrowheads="1"/>
          </p:cNvSpPr>
          <p:nvPr/>
        </p:nvSpPr>
        <p:spPr bwMode="auto">
          <a:xfrm>
            <a:off x="3573463" y="6156325"/>
            <a:ext cx="18827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90000"/>
              </a:lnSpc>
              <a:spcBef>
                <a:spcPct val="20000"/>
              </a:spcBef>
              <a:buClr>
                <a:schemeClr val="folHlink"/>
              </a:buClr>
              <a:buSzPct val="75000"/>
              <a:buFont typeface="Monotype Sorts" pitchFamily="2" charset="2"/>
              <a:buNone/>
            </a:pPr>
            <a:r>
              <a:rPr kumimoji="1" lang="en-US" altLang="en-US" sz="2800">
                <a:latin typeface="Tahoma" panose="020B0604030504040204" pitchFamily="34" charset="0"/>
                <a:cs typeface="Times New Roman" panose="02020603050405020304" pitchFamily="18" charset="0"/>
              </a:rPr>
              <a:t>Leadership</a:t>
            </a:r>
          </a:p>
        </p:txBody>
      </p:sp>
      <p:grpSp>
        <p:nvGrpSpPr>
          <p:cNvPr id="25612" name="Group 28"/>
          <p:cNvGrpSpPr>
            <a:grpSpLocks/>
          </p:cNvGrpSpPr>
          <p:nvPr/>
        </p:nvGrpSpPr>
        <p:grpSpPr bwMode="auto">
          <a:xfrm>
            <a:off x="569913" y="1295400"/>
            <a:ext cx="4484687" cy="2990850"/>
            <a:chOff x="336" y="816"/>
            <a:chExt cx="2825" cy="1884"/>
          </a:xfrm>
        </p:grpSpPr>
        <p:pic>
          <p:nvPicPr>
            <p:cNvPr id="25613" name="Picture 29" descr="DSCN07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00" y="912"/>
              <a:ext cx="1670" cy="1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14" name="Text Box 30"/>
            <p:cNvSpPr txBox="1">
              <a:spLocks noChangeArrowheads="1"/>
            </p:cNvSpPr>
            <p:nvPr/>
          </p:nvSpPr>
          <p:spPr bwMode="auto">
            <a:xfrm>
              <a:off x="1920" y="2400"/>
              <a:ext cx="1241"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90000"/>
                </a:lnSpc>
                <a:spcBef>
                  <a:spcPct val="20000"/>
                </a:spcBef>
                <a:buClr>
                  <a:schemeClr val="folHlink"/>
                </a:buClr>
                <a:buSzPct val="75000"/>
                <a:buFont typeface="Monotype Sorts" pitchFamily="2" charset="2"/>
                <a:buNone/>
              </a:pPr>
              <a:r>
                <a:rPr kumimoji="1" lang="en-US" altLang="en-US" sz="2800">
                  <a:latin typeface="Tahoma" panose="020B0604030504040204" pitchFamily="34" charset="0"/>
                  <a:cs typeface="Times New Roman" panose="02020603050405020304" pitchFamily="18" charset="0"/>
                </a:rPr>
                <a:t>Scholarship</a:t>
              </a:r>
            </a:p>
          </p:txBody>
        </p:sp>
        <p:pic>
          <p:nvPicPr>
            <p:cNvPr id="25615" name="Picture 31" descr="DSCN00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0" y="1824"/>
              <a:ext cx="1104" cy="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6" name="Picture 32" descr="M10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 y="816"/>
              <a:ext cx="1347" cy="1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sz="4000" smtClean="0"/>
              <a:t>GIF</a:t>
            </a:r>
          </a:p>
        </p:txBody>
      </p:sp>
      <p:sp>
        <p:nvSpPr>
          <p:cNvPr id="26627" name="Rectangle 3"/>
          <p:cNvSpPr>
            <a:spLocks noGrp="1" noChangeArrowheads="1"/>
          </p:cNvSpPr>
          <p:nvPr>
            <p:ph type="body" idx="1"/>
          </p:nvPr>
        </p:nvSpPr>
        <p:spPr/>
        <p:txBody>
          <a:bodyPr/>
          <a:lstStyle/>
          <a:p>
            <a:pPr eaLnBrk="1" hangingPunct="1"/>
            <a:r>
              <a:rPr lang="en-US" altLang="en-US" sz="3200" smtClean="0"/>
              <a:t>This stands for “Graphical Interface Format”</a:t>
            </a:r>
          </a:p>
          <a:p>
            <a:pPr eaLnBrk="1" hangingPunct="1"/>
            <a:r>
              <a:rPr lang="en-US" altLang="en-US" sz="3200" smtClean="0"/>
              <a:t>This is the best file type to use for logos, line art, or other images with limited colors</a:t>
            </a:r>
          </a:p>
          <a:p>
            <a:pPr eaLnBrk="1" hangingPunct="1"/>
            <a:r>
              <a:rPr lang="en-US" altLang="en-US" sz="3200" smtClean="0"/>
              <a:t>GIF files only store colors that are actually used in the image</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sz="quarter"/>
          </p:nvPr>
        </p:nvSpPr>
        <p:spPr/>
        <p:txBody>
          <a:bodyPr/>
          <a:lstStyle/>
          <a:p>
            <a:pPr eaLnBrk="1" hangingPunct="1"/>
            <a:r>
              <a:rPr lang="en-US" altLang="en-US" sz="4000" smtClean="0"/>
              <a:t>GIF Examples</a:t>
            </a:r>
          </a:p>
        </p:txBody>
      </p:sp>
      <p:pic>
        <p:nvPicPr>
          <p:cNvPr id="27651" name="Picture 4" descr="UH_Seal"/>
          <p:cNvPicPr>
            <a:picLocks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846138" y="2084388"/>
            <a:ext cx="1828800" cy="1835150"/>
          </a:xfrm>
          <a:noFill/>
        </p:spPr>
      </p:pic>
      <p:pic>
        <p:nvPicPr>
          <p:cNvPr id="27652" name="Picture 6" descr="HAPPIlogo"/>
          <p:cNvPicPr>
            <a:picLocks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4805363" y="4306888"/>
            <a:ext cx="1884362" cy="1371600"/>
          </a:xfrm>
          <a:noFill/>
        </p:spPr>
      </p:pic>
      <p:pic>
        <p:nvPicPr>
          <p:cNvPr id="27653" name="Picture 8" descr="hawaiiglobe"/>
          <p:cNvPicPr>
            <a:picLocks noChangeAspect="1" noChangeArrowheads="1"/>
          </p:cNvPicPr>
          <p:nvPr>
            <p:ph sz="quarter" idx="3"/>
          </p:nvPr>
        </p:nvPicPr>
        <p:blipFill>
          <a:blip r:embed="rId5">
            <a:extLst>
              <a:ext uri="{28A0092B-C50C-407E-A947-70E740481C1C}">
                <a14:useLocalDpi xmlns:a14="http://schemas.microsoft.com/office/drawing/2010/main" val="0"/>
              </a:ext>
            </a:extLst>
          </a:blip>
          <a:srcRect/>
          <a:stretch>
            <a:fillRect/>
          </a:stretch>
        </p:blipFill>
        <p:spPr>
          <a:xfrm>
            <a:off x="3727450" y="2162175"/>
            <a:ext cx="1947863" cy="1943100"/>
          </a:xfrm>
          <a:noFill/>
        </p:spPr>
      </p:pic>
      <p:pic>
        <p:nvPicPr>
          <p:cNvPr id="27654" name="Picture 10" descr="southwest_stamp">
            <a:hlinkClick r:id="rId6" action="ppaction://hlinksldjump"/>
          </p:cNvPr>
          <p:cNvPicPr>
            <a:picLocks noChangeAspect="1" noChangeArrowheads="1"/>
          </p:cNvPicPr>
          <p:nvPr>
            <p:ph sz="quarter" idx="4"/>
          </p:nvPr>
        </p:nvPicPr>
        <p:blipFill>
          <a:blip r:embed="rId7">
            <a:extLst>
              <a:ext uri="{28A0092B-C50C-407E-A947-70E740481C1C}">
                <a14:useLocalDpi xmlns:a14="http://schemas.microsoft.com/office/drawing/2010/main" val="0"/>
              </a:ext>
            </a:extLst>
          </a:blip>
          <a:srcRect/>
          <a:stretch>
            <a:fillRect/>
          </a:stretch>
        </p:blipFill>
        <p:spPr>
          <a:xfrm>
            <a:off x="1800225" y="4495800"/>
            <a:ext cx="1095375" cy="1095375"/>
          </a:xfrm>
        </p:spPr>
      </p:pic>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sz="4000" smtClean="0"/>
              <a:t>TIF or TIFF</a:t>
            </a:r>
          </a:p>
        </p:txBody>
      </p:sp>
      <p:sp>
        <p:nvSpPr>
          <p:cNvPr id="28675" name="Rectangle 3"/>
          <p:cNvSpPr>
            <a:spLocks noGrp="1" noChangeArrowheads="1"/>
          </p:cNvSpPr>
          <p:nvPr>
            <p:ph type="body" idx="1"/>
          </p:nvPr>
        </p:nvSpPr>
        <p:spPr/>
        <p:txBody>
          <a:bodyPr/>
          <a:lstStyle/>
          <a:p>
            <a:pPr eaLnBrk="1" hangingPunct="1"/>
            <a:r>
              <a:rPr lang="en-US" altLang="en-US" sz="3200" smtClean="0"/>
              <a:t>This stands for “Tagged Image File Format.”</a:t>
            </a:r>
          </a:p>
          <a:p>
            <a:pPr eaLnBrk="1" hangingPunct="1"/>
            <a:r>
              <a:rPr lang="en-US" altLang="en-US" sz="3200" smtClean="0"/>
              <a:t>This is the best file type to use if you need transparency in the image</a:t>
            </a:r>
          </a:p>
          <a:p>
            <a:pPr eaLnBrk="1" hangingPunct="1"/>
            <a:r>
              <a:rPr lang="en-US" altLang="en-US" sz="3200" smtClean="0"/>
              <a:t>It is the most widely used file format in desktop publishing</a:t>
            </a:r>
            <a:r>
              <a:rPr lang="en-US" altLang="en-US" sz="3600" smtClean="0"/>
              <a:t> </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20" name="Rectangle 4"/>
          <p:cNvSpPr>
            <a:spLocks noChangeArrowheads="1"/>
          </p:cNvSpPr>
          <p:nvPr/>
        </p:nvSpPr>
        <p:spPr bwMode="auto">
          <a:xfrm>
            <a:off x="577850" y="2354263"/>
            <a:ext cx="7956550" cy="3398837"/>
          </a:xfrm>
          <a:prstGeom prst="rect">
            <a:avLst/>
          </a:prstGeom>
          <a:solidFill>
            <a:schemeClr val="tx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29699" name="Rectangle 2"/>
          <p:cNvSpPr>
            <a:spLocks noGrp="1" noChangeArrowheads="1"/>
          </p:cNvSpPr>
          <p:nvPr>
            <p:ph type="title"/>
          </p:nvPr>
        </p:nvSpPr>
        <p:spPr/>
        <p:txBody>
          <a:bodyPr/>
          <a:lstStyle/>
          <a:p>
            <a:pPr eaLnBrk="1" hangingPunct="1"/>
            <a:r>
              <a:rPr lang="en-US" altLang="en-US" sz="4000" smtClean="0"/>
              <a:t>TIFF Example</a:t>
            </a:r>
          </a:p>
        </p:txBody>
      </p:sp>
      <p:pic>
        <p:nvPicPr>
          <p:cNvPr id="29700" name="Picture 8"/>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687513" y="3192463"/>
            <a:ext cx="3735387" cy="2482850"/>
          </a:xfrm>
          <a:noFill/>
        </p:spPr>
      </p:pic>
      <p:pic>
        <p:nvPicPr>
          <p:cNvPr id="2970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3" y="1930400"/>
            <a:ext cx="1676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16613" y="1816100"/>
            <a:ext cx="2743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3" name="Picture 10" descr="UH_Seal"/>
          <p:cNvPicPr>
            <a:picLocks noChangeAspect="1" noChangeArrowheads="1"/>
          </p:cNvPicPr>
          <p:nvPr>
            <p:ph sz="half" idx="2"/>
          </p:nvPr>
        </p:nvPicPr>
        <p:blipFill>
          <a:blip r:embed="rId6">
            <a:extLst>
              <a:ext uri="{28A0092B-C50C-407E-A947-70E740481C1C}">
                <a14:useLocalDpi xmlns:a14="http://schemas.microsoft.com/office/drawing/2010/main" val="0"/>
              </a:ext>
            </a:extLst>
          </a:blip>
          <a:srcRect/>
          <a:stretch>
            <a:fillRect/>
          </a:stretch>
        </p:blipFill>
        <p:spPr>
          <a:xfrm>
            <a:off x="5718175" y="4359275"/>
            <a:ext cx="1811338" cy="1296988"/>
          </a:xfrm>
          <a:noFill/>
        </p:spPr>
      </p:pic>
      <p:sp>
        <p:nvSpPr>
          <p:cNvPr id="188428" name="Line 12"/>
          <p:cNvSpPr>
            <a:spLocks noChangeShapeType="1"/>
          </p:cNvSpPr>
          <p:nvPr/>
        </p:nvSpPr>
        <p:spPr bwMode="auto">
          <a:xfrm>
            <a:off x="5724525" y="4235450"/>
            <a:ext cx="1690688" cy="169068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8429" name="Line 13"/>
          <p:cNvSpPr>
            <a:spLocks noChangeShapeType="1"/>
          </p:cNvSpPr>
          <p:nvPr/>
        </p:nvSpPr>
        <p:spPr bwMode="auto">
          <a:xfrm flipH="1">
            <a:off x="5724525" y="4235450"/>
            <a:ext cx="1804988" cy="180498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842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84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84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20" grpId="0" animBg="1"/>
      <p:bldP spid="188428" grpId="0" animBg="1"/>
      <p:bldP spid="18842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6"/>
          <p:cNvSpPr>
            <a:spLocks noChangeArrowheads="1"/>
          </p:cNvSpPr>
          <p:nvPr/>
        </p:nvSpPr>
        <p:spPr bwMode="auto">
          <a:xfrm>
            <a:off x="304800" y="1066800"/>
            <a:ext cx="8458200" cy="487680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0723" name="Rectangle 4"/>
          <p:cNvSpPr>
            <a:spLocks noChangeArrowheads="1"/>
          </p:cNvSpPr>
          <p:nvPr/>
        </p:nvSpPr>
        <p:spPr bwMode="auto">
          <a:xfrm>
            <a:off x="482600" y="4572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300">
                <a:solidFill>
                  <a:schemeClr val="tx2"/>
                </a:solidFill>
                <a:latin typeface="Arial Black" panose="020B0A04020102020204" pitchFamily="34" charset="0"/>
              </a:rPr>
              <a:t>What About Resolution?</a:t>
            </a:r>
          </a:p>
        </p:txBody>
      </p:sp>
      <p:sp>
        <p:nvSpPr>
          <p:cNvPr id="30724" name="Rectangle 5"/>
          <p:cNvSpPr>
            <a:spLocks noChangeArrowheads="1"/>
          </p:cNvSpPr>
          <p:nvPr/>
        </p:nvSpPr>
        <p:spPr bwMode="auto">
          <a:xfrm>
            <a:off x="533400" y="1066800"/>
            <a:ext cx="8289925" cy="220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chemeClr val="bg2"/>
              </a:buClr>
              <a:buSzPct val="70000"/>
              <a:buFont typeface="Wingdings" panose="05000000000000000000" pitchFamily="2" charset="2"/>
              <a:buChar char="l"/>
            </a:pPr>
            <a:r>
              <a:rPr lang="en-US" altLang="en-US" sz="2400"/>
              <a:t>“Resolution” = number of pixels per inch in a bitmap image</a:t>
            </a:r>
          </a:p>
          <a:p>
            <a:pPr eaLnBrk="1" hangingPunct="1">
              <a:spcBef>
                <a:spcPct val="20000"/>
              </a:spcBef>
              <a:buClr>
                <a:schemeClr val="bg2"/>
              </a:buClr>
              <a:buSzPct val="70000"/>
              <a:buFont typeface="Wingdings" panose="05000000000000000000" pitchFamily="2" charset="2"/>
              <a:buChar char="l"/>
            </a:pPr>
            <a:r>
              <a:rPr lang="en-US" altLang="en-US" sz="2400"/>
              <a:t>The more dots per inch (dpi), the higher the resolution</a:t>
            </a:r>
          </a:p>
          <a:p>
            <a:pPr eaLnBrk="1" hangingPunct="1">
              <a:spcBef>
                <a:spcPct val="20000"/>
              </a:spcBef>
              <a:buClr>
                <a:schemeClr val="bg2"/>
              </a:buClr>
              <a:buSzPct val="70000"/>
              <a:buFont typeface="Wingdings" panose="05000000000000000000" pitchFamily="2" charset="2"/>
              <a:buChar char="l"/>
            </a:pPr>
            <a:r>
              <a:rPr lang="en-US" altLang="en-US" sz="2400"/>
              <a:t>Higher resolution (“high res”) means a better quality image</a:t>
            </a:r>
          </a:p>
          <a:p>
            <a:pPr eaLnBrk="1" hangingPunct="1">
              <a:spcBef>
                <a:spcPct val="20000"/>
              </a:spcBef>
              <a:buClr>
                <a:schemeClr val="bg2"/>
              </a:buClr>
              <a:buSzPct val="70000"/>
              <a:buFont typeface="Wingdings" panose="05000000000000000000" pitchFamily="2" charset="2"/>
              <a:buNone/>
            </a:pPr>
            <a:endParaRPr lang="en-US" altLang="en-US" sz="2000"/>
          </a:p>
          <a:p>
            <a:pPr eaLnBrk="1" hangingPunct="1">
              <a:spcBef>
                <a:spcPct val="20000"/>
              </a:spcBef>
              <a:buClr>
                <a:schemeClr val="bg2"/>
              </a:buClr>
              <a:buSzPct val="70000"/>
              <a:buFont typeface="Wingdings" panose="05000000000000000000" pitchFamily="2" charset="2"/>
              <a:buNone/>
            </a:pPr>
            <a:endParaRPr lang="en-US" altLang="en-US" sz="2000"/>
          </a:p>
          <a:p>
            <a:pPr eaLnBrk="1" hangingPunct="1">
              <a:spcBef>
                <a:spcPct val="20000"/>
              </a:spcBef>
              <a:buClr>
                <a:schemeClr val="bg2"/>
              </a:buClr>
              <a:buSzPct val="70000"/>
              <a:buFont typeface="Wingdings" panose="05000000000000000000" pitchFamily="2" charset="2"/>
              <a:buNone/>
            </a:pPr>
            <a:endParaRPr lang="en-US" altLang="en-US" sz="2000"/>
          </a:p>
          <a:p>
            <a:pPr eaLnBrk="1" hangingPunct="1">
              <a:spcBef>
                <a:spcPct val="20000"/>
              </a:spcBef>
              <a:buClr>
                <a:schemeClr val="bg2"/>
              </a:buClr>
              <a:buSzPct val="70000"/>
              <a:buFont typeface="Wingdings" panose="05000000000000000000" pitchFamily="2" charset="2"/>
              <a:buNone/>
            </a:pPr>
            <a:endParaRPr lang="en-US" altLang="en-US" sz="2000"/>
          </a:p>
          <a:p>
            <a:pPr eaLnBrk="1" hangingPunct="1">
              <a:spcBef>
                <a:spcPct val="20000"/>
              </a:spcBef>
              <a:buClr>
                <a:schemeClr val="bg2"/>
              </a:buClr>
              <a:buSzPct val="70000"/>
              <a:buFont typeface="Wingdings" panose="05000000000000000000" pitchFamily="2" charset="2"/>
              <a:buNone/>
            </a:pPr>
            <a:endParaRPr lang="en-US" altLang="en-US" sz="2000"/>
          </a:p>
          <a:p>
            <a:pPr eaLnBrk="1" hangingPunct="1">
              <a:spcBef>
                <a:spcPct val="20000"/>
              </a:spcBef>
              <a:buClr>
                <a:schemeClr val="bg2"/>
              </a:buClr>
              <a:buSzPct val="70000"/>
              <a:buFont typeface="Wingdings" panose="05000000000000000000" pitchFamily="2" charset="2"/>
              <a:buNone/>
            </a:pPr>
            <a:endParaRPr lang="en-US" altLang="en-US" sz="2400"/>
          </a:p>
        </p:txBody>
      </p:sp>
      <p:sp>
        <p:nvSpPr>
          <p:cNvPr id="30725" name="Line 9"/>
          <p:cNvSpPr>
            <a:spLocks noChangeShapeType="1"/>
          </p:cNvSpPr>
          <p:nvPr/>
        </p:nvSpPr>
        <p:spPr bwMode="auto">
          <a:xfrm flipV="1">
            <a:off x="1905000" y="3276600"/>
            <a:ext cx="1752600" cy="2286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26" name="Line 10"/>
          <p:cNvSpPr>
            <a:spLocks noChangeShapeType="1"/>
          </p:cNvSpPr>
          <p:nvPr/>
        </p:nvSpPr>
        <p:spPr bwMode="auto">
          <a:xfrm>
            <a:off x="2057400" y="4267200"/>
            <a:ext cx="1676400" cy="5334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27" name="Line 11"/>
          <p:cNvSpPr>
            <a:spLocks noChangeShapeType="1"/>
          </p:cNvSpPr>
          <p:nvPr/>
        </p:nvSpPr>
        <p:spPr bwMode="auto">
          <a:xfrm flipV="1">
            <a:off x="4000500" y="3048000"/>
            <a:ext cx="1638300" cy="2286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28" name="Rectangle 13"/>
          <p:cNvSpPr>
            <a:spLocks noChangeArrowheads="1"/>
          </p:cNvSpPr>
          <p:nvPr/>
        </p:nvSpPr>
        <p:spPr bwMode="auto">
          <a:xfrm>
            <a:off x="5461000" y="3835400"/>
            <a:ext cx="241300" cy="241300"/>
          </a:xfrm>
          <a:prstGeom prst="rect">
            <a:avLst/>
          </a:prstGeom>
          <a:noFill/>
          <a:ln w="2857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0729" name="Line 12"/>
          <p:cNvSpPr>
            <a:spLocks noChangeShapeType="1"/>
          </p:cNvSpPr>
          <p:nvPr/>
        </p:nvSpPr>
        <p:spPr bwMode="auto">
          <a:xfrm>
            <a:off x="4038600" y="3886200"/>
            <a:ext cx="1676400" cy="12192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30730" name="Group 18"/>
          <p:cNvGrpSpPr>
            <a:grpSpLocks/>
          </p:cNvGrpSpPr>
          <p:nvPr/>
        </p:nvGrpSpPr>
        <p:grpSpPr bwMode="auto">
          <a:xfrm>
            <a:off x="1219200" y="2909888"/>
            <a:ext cx="6718300" cy="2286000"/>
            <a:chOff x="768" y="1920"/>
            <a:chExt cx="4232" cy="1440"/>
          </a:xfrm>
        </p:grpSpPr>
        <p:pic>
          <p:nvPicPr>
            <p:cNvPr id="30733"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0" y="1920"/>
              <a:ext cx="980" cy="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 y="2272"/>
              <a:ext cx="680" cy="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5"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18" y="2092"/>
              <a:ext cx="1132" cy="1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36" name="Line 14"/>
            <p:cNvSpPr>
              <a:spLocks noChangeShapeType="1"/>
            </p:cNvSpPr>
            <p:nvPr/>
          </p:nvSpPr>
          <p:spPr bwMode="auto">
            <a:xfrm>
              <a:off x="3592" y="2642"/>
              <a:ext cx="979" cy="0"/>
            </a:xfrm>
            <a:prstGeom prst="line">
              <a:avLst/>
            </a:prstGeom>
            <a:noFill/>
            <a:ln w="38100">
              <a:solidFill>
                <a:srgbClr val="FFCC00"/>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7" name="Text Box 15"/>
            <p:cNvSpPr txBox="1">
              <a:spLocks noChangeArrowheads="1"/>
            </p:cNvSpPr>
            <p:nvPr/>
          </p:nvSpPr>
          <p:spPr bwMode="auto">
            <a:xfrm>
              <a:off x="4554" y="2418"/>
              <a:ext cx="44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a:solidFill>
                    <a:srgbClr val="FFCC00"/>
                  </a:solidFill>
                </a:rPr>
                <a:t>one</a:t>
              </a:r>
            </a:p>
            <a:p>
              <a:r>
                <a:rPr lang="en-US" altLang="en-US" sz="2000">
                  <a:solidFill>
                    <a:srgbClr val="FFCC00"/>
                  </a:solidFill>
                </a:rPr>
                <a:t>pixel</a:t>
              </a:r>
            </a:p>
          </p:txBody>
        </p:sp>
      </p:grpSp>
      <p:sp>
        <p:nvSpPr>
          <p:cNvPr id="30731" name="Line 17"/>
          <p:cNvSpPr>
            <a:spLocks noChangeShapeType="1"/>
          </p:cNvSpPr>
          <p:nvPr/>
        </p:nvSpPr>
        <p:spPr bwMode="auto">
          <a:xfrm>
            <a:off x="457200" y="1066800"/>
            <a:ext cx="8229600" cy="0"/>
          </a:xfrm>
          <a:prstGeom prst="line">
            <a:avLst/>
          </a:prstGeom>
          <a:noFill/>
          <a:ln w="28575">
            <a:solidFill>
              <a:schemeClr val="fo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6452" name="Rectangle 20"/>
          <p:cNvSpPr>
            <a:spLocks noChangeArrowheads="1"/>
          </p:cNvSpPr>
          <p:nvPr/>
        </p:nvSpPr>
        <p:spPr bwMode="auto">
          <a:xfrm>
            <a:off x="654050" y="5233988"/>
            <a:ext cx="80660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90000"/>
              </a:lnSpc>
              <a:spcBef>
                <a:spcPct val="20000"/>
              </a:spcBef>
              <a:buClr>
                <a:schemeClr val="folHlink"/>
              </a:buClr>
              <a:buSzPct val="75000"/>
              <a:buFont typeface="Monotype Sorts" pitchFamily="2" charset="2"/>
              <a:buNone/>
            </a:pPr>
            <a:r>
              <a:rPr lang="en-US" altLang="en-US" sz="2400">
                <a:latin typeface="Tahoma" panose="020B0604030504040204" pitchFamily="34" charset="0"/>
                <a:cs typeface="Times New Roman" panose="02020603050405020304" pitchFamily="18" charset="0"/>
              </a:rPr>
              <a:t>HOWEVER…</a:t>
            </a:r>
          </a:p>
          <a:p>
            <a:pPr>
              <a:lnSpc>
                <a:spcPct val="90000"/>
              </a:lnSpc>
              <a:spcBef>
                <a:spcPct val="20000"/>
              </a:spcBef>
              <a:buClr>
                <a:schemeClr val="folHlink"/>
              </a:buClr>
              <a:buSzPct val="75000"/>
              <a:buFont typeface="Monotype Sorts" pitchFamily="2" charset="2"/>
              <a:buNone/>
            </a:pPr>
            <a:r>
              <a:rPr lang="en-US" altLang="en-US" sz="2400">
                <a:latin typeface="Tahoma" panose="020B0604030504040204" pitchFamily="34" charset="0"/>
                <a:cs typeface="Times New Roman" panose="02020603050405020304" pitchFamily="18" charset="0"/>
              </a:rPr>
              <a:t>PowerPoint only displays at 92 dpi onscreen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64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5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smtClean="0"/>
              <a:t>What Resolution Should I Use?</a:t>
            </a:r>
          </a:p>
        </p:txBody>
      </p:sp>
      <p:sp>
        <p:nvSpPr>
          <p:cNvPr id="31747" name="Rectangle 3"/>
          <p:cNvSpPr>
            <a:spLocks noGrp="1" noChangeArrowheads="1"/>
          </p:cNvSpPr>
          <p:nvPr>
            <p:ph type="body" idx="1"/>
          </p:nvPr>
        </p:nvSpPr>
        <p:spPr>
          <a:xfrm>
            <a:off x="762000" y="1905000"/>
            <a:ext cx="7688263" cy="1063625"/>
          </a:xfrm>
        </p:spPr>
        <p:txBody>
          <a:bodyPr/>
          <a:lstStyle/>
          <a:p>
            <a:pPr marL="0" indent="0" eaLnBrk="1" hangingPunct="1">
              <a:buFont typeface="Wingdings" panose="05000000000000000000" pitchFamily="2" charset="2"/>
              <a:buNone/>
            </a:pPr>
            <a:r>
              <a:rPr lang="en-US" altLang="en-US" smtClean="0"/>
              <a:t>Can you tell the difference on screen? How about if you print it?</a:t>
            </a:r>
          </a:p>
        </p:txBody>
      </p:sp>
      <p:grpSp>
        <p:nvGrpSpPr>
          <p:cNvPr id="31748" name="Group 4"/>
          <p:cNvGrpSpPr>
            <a:grpSpLocks/>
          </p:cNvGrpSpPr>
          <p:nvPr/>
        </p:nvGrpSpPr>
        <p:grpSpPr bwMode="auto">
          <a:xfrm>
            <a:off x="923925" y="3390900"/>
            <a:ext cx="7140575" cy="2746375"/>
            <a:chOff x="635" y="1487"/>
            <a:chExt cx="4498" cy="1730"/>
          </a:xfrm>
        </p:grpSpPr>
        <p:pic>
          <p:nvPicPr>
            <p:cNvPr id="3175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 y="1487"/>
              <a:ext cx="2631" cy="1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3"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0" y="1488"/>
              <a:ext cx="2253" cy="1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1749" name="Line 7"/>
          <p:cNvSpPr>
            <a:spLocks noChangeShapeType="1"/>
          </p:cNvSpPr>
          <p:nvPr/>
        </p:nvSpPr>
        <p:spPr bwMode="auto">
          <a:xfrm>
            <a:off x="4533900" y="3068638"/>
            <a:ext cx="0" cy="3240087"/>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6136" name="Text Box 8"/>
          <p:cNvSpPr txBox="1">
            <a:spLocks noChangeArrowheads="1"/>
          </p:cNvSpPr>
          <p:nvPr/>
        </p:nvSpPr>
        <p:spPr bwMode="auto">
          <a:xfrm>
            <a:off x="2152650" y="3889375"/>
            <a:ext cx="10175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a:solidFill>
                  <a:srgbClr val="FFCC00"/>
                </a:solidFill>
              </a:rPr>
              <a:t>300 dpi</a:t>
            </a:r>
          </a:p>
        </p:txBody>
      </p:sp>
      <p:sp>
        <p:nvSpPr>
          <p:cNvPr id="176137" name="Text Box 9"/>
          <p:cNvSpPr txBox="1">
            <a:spLocks noChangeArrowheads="1"/>
          </p:cNvSpPr>
          <p:nvPr/>
        </p:nvSpPr>
        <p:spPr bwMode="auto">
          <a:xfrm>
            <a:off x="5878513" y="3851275"/>
            <a:ext cx="876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a:solidFill>
                  <a:srgbClr val="FFCC00"/>
                </a:solidFill>
              </a:rPr>
              <a:t>72 dpi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176136"/>
                                        </p:tgtEl>
                                        <p:attrNameLst>
                                          <p:attrName>style.visibility</p:attrName>
                                        </p:attrNameLst>
                                      </p:cBhvr>
                                      <p:to>
                                        <p:strVal val="visible"/>
                                      </p:to>
                                    </p:set>
                                    <p:anim calcmode="lin" valueType="num">
                                      <p:cBhvr>
                                        <p:cTn id="7" dur="500" fill="hold"/>
                                        <p:tgtEl>
                                          <p:spTgt spid="176136"/>
                                        </p:tgtEl>
                                        <p:attrNameLst>
                                          <p:attrName>ppt_w</p:attrName>
                                        </p:attrNameLst>
                                      </p:cBhvr>
                                      <p:tavLst>
                                        <p:tav tm="0">
                                          <p:val>
                                            <p:strVal val="#ppt_w*2.5"/>
                                          </p:val>
                                        </p:tav>
                                        <p:tav tm="100000">
                                          <p:val>
                                            <p:strVal val="#ppt_w"/>
                                          </p:val>
                                        </p:tav>
                                      </p:tavLst>
                                    </p:anim>
                                    <p:anim calcmode="lin" valueType="num">
                                      <p:cBhvr>
                                        <p:cTn id="8" dur="500" fill="hold"/>
                                        <p:tgtEl>
                                          <p:spTgt spid="176136"/>
                                        </p:tgtEl>
                                        <p:attrNameLst>
                                          <p:attrName>ppt_h</p:attrName>
                                        </p:attrNameLst>
                                      </p:cBhvr>
                                      <p:tavLst>
                                        <p:tav tm="0">
                                          <p:val>
                                            <p:strVal val="#ppt_h*0.01"/>
                                          </p:val>
                                        </p:tav>
                                        <p:tav tm="100000">
                                          <p:val>
                                            <p:strVal val="#ppt_h"/>
                                          </p:val>
                                        </p:tav>
                                      </p:tavLst>
                                    </p:anim>
                                    <p:anim calcmode="lin" valueType="num">
                                      <p:cBhvr>
                                        <p:cTn id="9" dur="500" fill="hold"/>
                                        <p:tgtEl>
                                          <p:spTgt spid="176136"/>
                                        </p:tgtEl>
                                        <p:attrNameLst>
                                          <p:attrName>ppt_x</p:attrName>
                                        </p:attrNameLst>
                                      </p:cBhvr>
                                      <p:tavLst>
                                        <p:tav tm="0">
                                          <p:val>
                                            <p:strVal val="#ppt_x"/>
                                          </p:val>
                                        </p:tav>
                                        <p:tav tm="100000">
                                          <p:val>
                                            <p:strVal val="#ppt_x"/>
                                          </p:val>
                                        </p:tav>
                                      </p:tavLst>
                                    </p:anim>
                                    <p:anim calcmode="lin" valueType="num">
                                      <p:cBhvr>
                                        <p:cTn id="10" dur="500" fill="hold"/>
                                        <p:tgtEl>
                                          <p:spTgt spid="176136"/>
                                        </p:tgtEl>
                                        <p:attrNameLst>
                                          <p:attrName>ppt_y</p:attrName>
                                        </p:attrNameLst>
                                      </p:cBhvr>
                                      <p:tavLst>
                                        <p:tav tm="0">
                                          <p:val>
                                            <p:strVal val="#ppt_h+1"/>
                                          </p:val>
                                        </p:tav>
                                        <p:tav tm="100000">
                                          <p:val>
                                            <p:strVal val="#ppt_y"/>
                                          </p:val>
                                        </p:tav>
                                      </p:tavLst>
                                    </p:anim>
                                    <p:animEffect transition="in" filter="fade">
                                      <p:cBhvr>
                                        <p:cTn id="11" dur="500"/>
                                        <p:tgtEl>
                                          <p:spTgt spid="17613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176137"/>
                                        </p:tgtEl>
                                        <p:attrNameLst>
                                          <p:attrName>style.visibility</p:attrName>
                                        </p:attrNameLst>
                                      </p:cBhvr>
                                      <p:to>
                                        <p:strVal val="visible"/>
                                      </p:to>
                                    </p:set>
                                    <p:anim calcmode="lin" valueType="num">
                                      <p:cBhvr>
                                        <p:cTn id="16" dur="500" fill="hold"/>
                                        <p:tgtEl>
                                          <p:spTgt spid="176137"/>
                                        </p:tgtEl>
                                        <p:attrNameLst>
                                          <p:attrName>ppt_w</p:attrName>
                                        </p:attrNameLst>
                                      </p:cBhvr>
                                      <p:tavLst>
                                        <p:tav tm="0">
                                          <p:val>
                                            <p:strVal val="#ppt_w*2.5"/>
                                          </p:val>
                                        </p:tav>
                                        <p:tav tm="100000">
                                          <p:val>
                                            <p:strVal val="#ppt_w"/>
                                          </p:val>
                                        </p:tav>
                                      </p:tavLst>
                                    </p:anim>
                                    <p:anim calcmode="lin" valueType="num">
                                      <p:cBhvr>
                                        <p:cTn id="17" dur="500" fill="hold"/>
                                        <p:tgtEl>
                                          <p:spTgt spid="176137"/>
                                        </p:tgtEl>
                                        <p:attrNameLst>
                                          <p:attrName>ppt_h</p:attrName>
                                        </p:attrNameLst>
                                      </p:cBhvr>
                                      <p:tavLst>
                                        <p:tav tm="0">
                                          <p:val>
                                            <p:strVal val="#ppt_h*0.01"/>
                                          </p:val>
                                        </p:tav>
                                        <p:tav tm="100000">
                                          <p:val>
                                            <p:strVal val="#ppt_h"/>
                                          </p:val>
                                        </p:tav>
                                      </p:tavLst>
                                    </p:anim>
                                    <p:anim calcmode="lin" valueType="num">
                                      <p:cBhvr>
                                        <p:cTn id="18" dur="500" fill="hold"/>
                                        <p:tgtEl>
                                          <p:spTgt spid="176137"/>
                                        </p:tgtEl>
                                        <p:attrNameLst>
                                          <p:attrName>ppt_x</p:attrName>
                                        </p:attrNameLst>
                                      </p:cBhvr>
                                      <p:tavLst>
                                        <p:tav tm="0">
                                          <p:val>
                                            <p:strVal val="#ppt_x"/>
                                          </p:val>
                                        </p:tav>
                                        <p:tav tm="100000">
                                          <p:val>
                                            <p:strVal val="#ppt_x"/>
                                          </p:val>
                                        </p:tav>
                                      </p:tavLst>
                                    </p:anim>
                                    <p:anim calcmode="lin" valueType="num">
                                      <p:cBhvr>
                                        <p:cTn id="19" dur="500" fill="hold"/>
                                        <p:tgtEl>
                                          <p:spTgt spid="176137"/>
                                        </p:tgtEl>
                                        <p:attrNameLst>
                                          <p:attrName>ppt_y</p:attrName>
                                        </p:attrNameLst>
                                      </p:cBhvr>
                                      <p:tavLst>
                                        <p:tav tm="0">
                                          <p:val>
                                            <p:strVal val="#ppt_h+1"/>
                                          </p:val>
                                        </p:tav>
                                        <p:tav tm="100000">
                                          <p:val>
                                            <p:strVal val="#ppt_y"/>
                                          </p:val>
                                        </p:tav>
                                      </p:tavLst>
                                    </p:anim>
                                    <p:animEffect transition="in" filter="fade">
                                      <p:cBhvr>
                                        <p:cTn id="20" dur="500"/>
                                        <p:tgtEl>
                                          <p:spTgt spid="176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6" grpId="0"/>
      <p:bldP spid="17613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23863" y="533400"/>
            <a:ext cx="8410575" cy="1143000"/>
          </a:xfrm>
        </p:spPr>
        <p:txBody>
          <a:bodyPr/>
          <a:lstStyle/>
          <a:p>
            <a:pPr eaLnBrk="1" hangingPunct="1"/>
            <a:r>
              <a:rPr lang="en-US" altLang="en-US" sz="4000" smtClean="0"/>
              <a:t>Tip #1 for Oral Presentations</a:t>
            </a:r>
          </a:p>
        </p:txBody>
      </p:sp>
      <p:sp>
        <p:nvSpPr>
          <p:cNvPr id="7171" name="Rectangle 3"/>
          <p:cNvSpPr>
            <a:spLocks noGrp="1" noChangeArrowheads="1"/>
          </p:cNvSpPr>
          <p:nvPr>
            <p:ph type="body" idx="1"/>
          </p:nvPr>
        </p:nvSpPr>
        <p:spPr/>
        <p:txBody>
          <a:bodyPr/>
          <a:lstStyle/>
          <a:p>
            <a:pPr marL="0" indent="0" eaLnBrk="1" hangingPunct="1">
              <a:buFont typeface="Wingdings" panose="05000000000000000000" pitchFamily="2" charset="2"/>
              <a:buNone/>
            </a:pPr>
            <a:r>
              <a:rPr lang="en-US" altLang="en-US" smtClean="0"/>
              <a:t>Have only the minimum required text on each slide. </a:t>
            </a:r>
          </a:p>
          <a:p>
            <a:pPr marL="0" indent="0" eaLnBrk="1" hangingPunct="1"/>
            <a:endParaRPr lang="en-US" altLang="en-US"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title"/>
          </p:nvPr>
        </p:nvSpPr>
        <p:spPr/>
        <p:txBody>
          <a:bodyPr/>
          <a:lstStyle/>
          <a:p>
            <a:pPr eaLnBrk="1" hangingPunct="1"/>
            <a:r>
              <a:rPr lang="en-US" altLang="en-US" smtClean="0"/>
              <a:t>What Resolution Should I Use?</a:t>
            </a:r>
          </a:p>
        </p:txBody>
      </p:sp>
      <p:sp>
        <p:nvSpPr>
          <p:cNvPr id="32771" name="Rectangle 4"/>
          <p:cNvSpPr>
            <a:spLocks noGrp="1" noChangeArrowheads="1"/>
          </p:cNvSpPr>
          <p:nvPr>
            <p:ph type="body" idx="1"/>
          </p:nvPr>
        </p:nvSpPr>
        <p:spPr>
          <a:xfrm>
            <a:off x="762000" y="1662113"/>
            <a:ext cx="7696200" cy="398462"/>
          </a:xfrm>
        </p:spPr>
        <p:txBody>
          <a:bodyPr/>
          <a:lstStyle/>
          <a:p>
            <a:pPr marL="454025" indent="-454025" eaLnBrk="1" hangingPunct="1">
              <a:buFont typeface="Wingdings" panose="05000000000000000000" pitchFamily="2" charset="2"/>
              <a:buNone/>
              <a:tabLst>
                <a:tab pos="1257300" algn="l"/>
              </a:tabLst>
            </a:pPr>
            <a:r>
              <a:rPr lang="en-US" altLang="en-US" smtClean="0"/>
              <a:t>So what’s the difference?</a:t>
            </a:r>
          </a:p>
          <a:p>
            <a:pPr marL="454025" indent="-454025" eaLnBrk="1" hangingPunct="1">
              <a:buFont typeface="Wingdings" panose="05000000000000000000" pitchFamily="2" charset="2"/>
              <a:buNone/>
              <a:tabLst>
                <a:tab pos="1257300" algn="l"/>
              </a:tabLst>
            </a:pPr>
            <a:endParaRPr lang="en-US" altLang="en-US" smtClean="0"/>
          </a:p>
          <a:p>
            <a:pPr marL="454025" indent="-454025" eaLnBrk="1" hangingPunct="1">
              <a:buFont typeface="Wingdings" panose="05000000000000000000" pitchFamily="2" charset="2"/>
              <a:buNone/>
              <a:tabLst>
                <a:tab pos="1257300" algn="l"/>
              </a:tabLst>
            </a:pPr>
            <a:endParaRPr lang="en-US" altLang="en-US" smtClean="0"/>
          </a:p>
          <a:p>
            <a:pPr marL="454025" indent="-454025" eaLnBrk="1" hangingPunct="1">
              <a:buFont typeface="Wingdings" panose="05000000000000000000" pitchFamily="2" charset="2"/>
              <a:buNone/>
              <a:tabLst>
                <a:tab pos="1257300" algn="l"/>
              </a:tabLst>
            </a:pPr>
            <a:endParaRPr lang="en-US" altLang="en-US" smtClean="0"/>
          </a:p>
          <a:p>
            <a:pPr marL="454025" indent="-454025" eaLnBrk="1" hangingPunct="1">
              <a:buFont typeface="Wingdings" panose="05000000000000000000" pitchFamily="2" charset="2"/>
              <a:buNone/>
              <a:tabLst>
                <a:tab pos="1257300" algn="l"/>
              </a:tabLst>
            </a:pPr>
            <a:endParaRPr lang="en-US" altLang="en-US" smtClean="0"/>
          </a:p>
          <a:p>
            <a:pPr marL="454025" indent="-454025" eaLnBrk="1" hangingPunct="1">
              <a:buFont typeface="Wingdings" panose="05000000000000000000" pitchFamily="2" charset="2"/>
              <a:buNone/>
              <a:tabLst>
                <a:tab pos="1257300" algn="l"/>
              </a:tabLst>
            </a:pPr>
            <a:endParaRPr lang="en-US" altLang="en-US" smtClean="0"/>
          </a:p>
          <a:p>
            <a:pPr marL="454025" indent="-454025" eaLnBrk="1" hangingPunct="1">
              <a:buFont typeface="Wingdings" panose="05000000000000000000" pitchFamily="2" charset="2"/>
              <a:buNone/>
              <a:tabLst>
                <a:tab pos="1257300" algn="l"/>
              </a:tabLst>
            </a:pPr>
            <a:endParaRPr lang="en-US" altLang="en-US" smtClean="0"/>
          </a:p>
          <a:p>
            <a:pPr marL="454025" indent="-454025" eaLnBrk="1" hangingPunct="1">
              <a:buFont typeface="Wingdings" panose="05000000000000000000" pitchFamily="2" charset="2"/>
              <a:buNone/>
              <a:tabLst>
                <a:tab pos="1257300" algn="l"/>
              </a:tabLst>
            </a:pPr>
            <a:endParaRPr lang="en-US" altLang="en-US" smtClean="0"/>
          </a:p>
        </p:txBody>
      </p:sp>
      <p:grpSp>
        <p:nvGrpSpPr>
          <p:cNvPr id="32772" name="Group 5"/>
          <p:cNvGrpSpPr>
            <a:grpSpLocks/>
          </p:cNvGrpSpPr>
          <p:nvPr/>
        </p:nvGrpSpPr>
        <p:grpSpPr bwMode="auto">
          <a:xfrm>
            <a:off x="1008063" y="2557463"/>
            <a:ext cx="7140575" cy="2746375"/>
            <a:chOff x="635" y="1487"/>
            <a:chExt cx="4498" cy="1730"/>
          </a:xfrm>
        </p:grpSpPr>
        <p:pic>
          <p:nvPicPr>
            <p:cNvPr id="327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 y="1487"/>
              <a:ext cx="2631" cy="1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0" y="1488"/>
              <a:ext cx="2253" cy="1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2773" name="Line 8"/>
          <p:cNvSpPr>
            <a:spLocks noChangeShapeType="1"/>
          </p:cNvSpPr>
          <p:nvPr/>
        </p:nvSpPr>
        <p:spPr bwMode="auto">
          <a:xfrm>
            <a:off x="4610100" y="2433638"/>
            <a:ext cx="0" cy="3240087"/>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774" name="Text Box 9"/>
          <p:cNvSpPr txBox="1">
            <a:spLocks noChangeArrowheads="1"/>
          </p:cNvSpPr>
          <p:nvPr/>
        </p:nvSpPr>
        <p:spPr bwMode="auto">
          <a:xfrm>
            <a:off x="2214563" y="5402263"/>
            <a:ext cx="10175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a:solidFill>
                  <a:srgbClr val="FF3300"/>
                </a:solidFill>
              </a:rPr>
              <a:t>300 dpi</a:t>
            </a:r>
          </a:p>
        </p:txBody>
      </p:sp>
      <p:sp>
        <p:nvSpPr>
          <p:cNvPr id="32775" name="Text Box 10"/>
          <p:cNvSpPr txBox="1">
            <a:spLocks noChangeArrowheads="1"/>
          </p:cNvSpPr>
          <p:nvPr/>
        </p:nvSpPr>
        <p:spPr bwMode="auto">
          <a:xfrm>
            <a:off x="5788025" y="5402263"/>
            <a:ext cx="876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a:solidFill>
                  <a:srgbClr val="FF3300"/>
                </a:solidFill>
              </a:rPr>
              <a:t>72 dpi</a:t>
            </a:r>
          </a:p>
        </p:txBody>
      </p:sp>
      <p:sp>
        <p:nvSpPr>
          <p:cNvPr id="32776" name="Text Box 11"/>
          <p:cNvSpPr txBox="1">
            <a:spLocks noChangeArrowheads="1"/>
          </p:cNvSpPr>
          <p:nvPr/>
        </p:nvSpPr>
        <p:spPr bwMode="auto">
          <a:xfrm>
            <a:off x="1471613" y="5727700"/>
            <a:ext cx="2317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solidFill>
                  <a:srgbClr val="0000FF"/>
                </a:solidFill>
              </a:rPr>
              <a:t>This image is 1.4 MB</a:t>
            </a:r>
          </a:p>
        </p:txBody>
      </p:sp>
      <p:sp>
        <p:nvSpPr>
          <p:cNvPr id="32777" name="Text Box 12"/>
          <p:cNvSpPr txBox="1">
            <a:spLocks noChangeArrowheads="1"/>
          </p:cNvSpPr>
          <p:nvPr/>
        </p:nvSpPr>
        <p:spPr bwMode="auto">
          <a:xfrm>
            <a:off x="5103813" y="5749925"/>
            <a:ext cx="2190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solidFill>
                  <a:srgbClr val="0000FF"/>
                </a:solidFill>
              </a:rPr>
              <a:t>This image is 240 K</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304800" y="1066800"/>
            <a:ext cx="8458200" cy="487680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3795" name="Line 5"/>
          <p:cNvSpPr>
            <a:spLocks noChangeShapeType="1"/>
          </p:cNvSpPr>
          <p:nvPr/>
        </p:nvSpPr>
        <p:spPr bwMode="auto">
          <a:xfrm flipV="1">
            <a:off x="1905000" y="3276600"/>
            <a:ext cx="1752600" cy="2286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796" name="Line 6"/>
          <p:cNvSpPr>
            <a:spLocks noChangeShapeType="1"/>
          </p:cNvSpPr>
          <p:nvPr/>
        </p:nvSpPr>
        <p:spPr bwMode="auto">
          <a:xfrm>
            <a:off x="2057400" y="4267200"/>
            <a:ext cx="1676400" cy="5334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797" name="Line 7"/>
          <p:cNvSpPr>
            <a:spLocks noChangeShapeType="1"/>
          </p:cNvSpPr>
          <p:nvPr/>
        </p:nvSpPr>
        <p:spPr bwMode="auto">
          <a:xfrm flipV="1">
            <a:off x="4000500" y="3048000"/>
            <a:ext cx="1638300" cy="2286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798" name="Rectangle 8"/>
          <p:cNvSpPr>
            <a:spLocks noChangeArrowheads="1"/>
          </p:cNvSpPr>
          <p:nvPr/>
        </p:nvSpPr>
        <p:spPr bwMode="auto">
          <a:xfrm>
            <a:off x="5461000" y="3835400"/>
            <a:ext cx="241300" cy="241300"/>
          </a:xfrm>
          <a:prstGeom prst="rect">
            <a:avLst/>
          </a:prstGeom>
          <a:noFill/>
          <a:ln w="2857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3799" name="Line 9"/>
          <p:cNvSpPr>
            <a:spLocks noChangeShapeType="1"/>
          </p:cNvSpPr>
          <p:nvPr/>
        </p:nvSpPr>
        <p:spPr bwMode="auto">
          <a:xfrm>
            <a:off x="4038600" y="3886200"/>
            <a:ext cx="1676400" cy="121920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800" name="Line 16"/>
          <p:cNvSpPr>
            <a:spLocks noChangeShapeType="1"/>
          </p:cNvSpPr>
          <p:nvPr/>
        </p:nvSpPr>
        <p:spPr bwMode="auto">
          <a:xfrm>
            <a:off x="457200" y="1066800"/>
            <a:ext cx="8229600" cy="0"/>
          </a:xfrm>
          <a:prstGeom prst="line">
            <a:avLst/>
          </a:prstGeom>
          <a:noFill/>
          <a:ln w="28575">
            <a:solidFill>
              <a:schemeClr val="fo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3801" name="Rectangle 19"/>
          <p:cNvSpPr>
            <a:spLocks noGrp="1" noChangeArrowheads="1"/>
          </p:cNvSpPr>
          <p:nvPr>
            <p:ph type="title"/>
          </p:nvPr>
        </p:nvSpPr>
        <p:spPr>
          <a:xfrm>
            <a:off x="501650" y="477838"/>
            <a:ext cx="7772400" cy="685800"/>
          </a:xfrm>
          <a:noFill/>
        </p:spPr>
        <p:txBody>
          <a:bodyPr anchor="ctr"/>
          <a:lstStyle/>
          <a:p>
            <a:pPr eaLnBrk="1" hangingPunct="1"/>
            <a:r>
              <a:rPr lang="en-US" altLang="en-US" sz="4000" smtClean="0"/>
              <a:t>Tip #8 On Screen vs. Print</a:t>
            </a:r>
          </a:p>
        </p:txBody>
      </p:sp>
      <p:sp>
        <p:nvSpPr>
          <p:cNvPr id="147476" name="Rectangle 20"/>
          <p:cNvSpPr>
            <a:spLocks noGrp="1" noChangeArrowheads="1"/>
          </p:cNvSpPr>
          <p:nvPr>
            <p:ph type="body" idx="1"/>
          </p:nvPr>
        </p:nvSpPr>
        <p:spPr>
          <a:xfrm>
            <a:off x="381000" y="1143000"/>
            <a:ext cx="8534400" cy="4800600"/>
          </a:xfrm>
          <a:noFill/>
        </p:spPr>
        <p:txBody>
          <a:bodyPr/>
          <a:lstStyle/>
          <a:p>
            <a:pPr marL="231775" indent="-231775" algn="ctr" eaLnBrk="1" hangingPunct="1">
              <a:lnSpc>
                <a:spcPct val="90000"/>
              </a:lnSpc>
              <a:buFont typeface="Wingdings" panose="05000000000000000000" pitchFamily="2" charset="2"/>
              <a:buNone/>
            </a:pPr>
            <a:r>
              <a:rPr lang="en-US" altLang="en-US" sz="3500" smtClean="0"/>
              <a:t>	</a:t>
            </a:r>
            <a:r>
              <a:rPr lang="en-US" altLang="en-US" sz="2400" smtClean="0"/>
              <a:t>ON SCREEN  92 dpi</a:t>
            </a:r>
          </a:p>
          <a:p>
            <a:pPr marL="231775" indent="-231775" algn="ctr" eaLnBrk="1" hangingPunct="1">
              <a:lnSpc>
                <a:spcPct val="90000"/>
              </a:lnSpc>
              <a:buFont typeface="Wingdings" panose="05000000000000000000" pitchFamily="2" charset="2"/>
              <a:buNone/>
            </a:pPr>
            <a:r>
              <a:rPr lang="en-US" altLang="en-US" sz="2400" smtClean="0"/>
              <a:t>	PRINTING   300 dpi</a:t>
            </a:r>
          </a:p>
          <a:p>
            <a:pPr marL="231775" indent="-231775" algn="ctr" eaLnBrk="1" hangingPunct="1">
              <a:lnSpc>
                <a:spcPct val="90000"/>
              </a:lnSpc>
              <a:buFont typeface="Wingdings" panose="05000000000000000000" pitchFamily="2" charset="2"/>
              <a:buNone/>
            </a:pPr>
            <a:endParaRPr lang="en-US" altLang="en-US" sz="2400" smtClean="0"/>
          </a:p>
          <a:p>
            <a:pPr marL="231775" indent="-231775" eaLnBrk="1" hangingPunct="1">
              <a:lnSpc>
                <a:spcPct val="90000"/>
              </a:lnSpc>
            </a:pPr>
            <a:r>
              <a:rPr lang="en-US" altLang="en-US" sz="2800" smtClean="0"/>
              <a:t>If showing PowerPoint presentation on screen only, use images at 92 dpi</a:t>
            </a:r>
          </a:p>
          <a:p>
            <a:pPr marL="231775" indent="-231775" eaLnBrk="1" hangingPunct="1">
              <a:lnSpc>
                <a:spcPct val="90000"/>
              </a:lnSpc>
            </a:pPr>
            <a:r>
              <a:rPr lang="en-US" altLang="en-US" sz="2800" smtClean="0"/>
              <a:t>If printing PowerPoint presentation, use images at 300 dpi</a:t>
            </a:r>
          </a:p>
          <a:p>
            <a:pPr marL="231775" indent="-231775" eaLnBrk="1" hangingPunct="1">
              <a:lnSpc>
                <a:spcPct val="90000"/>
              </a:lnSpc>
            </a:pPr>
            <a:r>
              <a:rPr lang="en-US" altLang="en-US" sz="2800" smtClean="0"/>
              <a:t>High res images look better when printed but make presentation file big</a:t>
            </a:r>
          </a:p>
          <a:p>
            <a:pPr marL="231775" indent="-231775" eaLnBrk="1" hangingPunct="1">
              <a:lnSpc>
                <a:spcPct val="90000"/>
              </a:lnSpc>
            </a:pPr>
            <a:r>
              <a:rPr lang="en-US" altLang="en-US" sz="2800" smtClean="0"/>
              <a:t>Never start with a low res image and try to increase it’s res. Result will be a </a:t>
            </a:r>
            <a:r>
              <a:rPr lang="en-US" altLang="en-US" sz="2800" smtClean="0">
                <a:hlinkClick r:id="rId3" action="ppaction://hlinksldjump"/>
              </a:rPr>
              <a:t>fuzzy picture</a:t>
            </a:r>
            <a:endParaRPr lang="en-US" altLang="en-US" sz="2800" smtClean="0"/>
          </a:p>
          <a:p>
            <a:pPr marL="231775" indent="-231775" eaLnBrk="1" hangingPunct="1">
              <a:lnSpc>
                <a:spcPct val="90000"/>
              </a:lnSpc>
              <a:buFont typeface="Wingdings" panose="05000000000000000000" pitchFamily="2" charset="2"/>
              <a:buNone/>
            </a:pPr>
            <a:endParaRPr lang="en-US" altLang="en-US" sz="280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7476">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147476">
                                            <p:txEl>
                                              <p:pRg st="3" end="3"/>
                                            </p:txEl>
                                          </p:spTgt>
                                        </p:tgtEl>
                                        <p:attrNameLst>
                                          <p:attrName>ppt_c</p:attrName>
                                        </p:attrNameLst>
                                      </p:cBhvr>
                                      <p:to>
                                        <a:srgbClr val="808080"/>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7476">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147476">
                                            <p:txEl>
                                              <p:pRg st="4" end="4"/>
                                            </p:txEl>
                                          </p:spTgt>
                                        </p:tgtEl>
                                        <p:attrNameLst>
                                          <p:attrName>ppt_c</p:attrName>
                                        </p:attrNameLst>
                                      </p:cBhvr>
                                      <p:to>
                                        <a:srgbClr val="80808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7476">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147476">
                                            <p:txEl>
                                              <p:pRg st="5" end="5"/>
                                            </p:txEl>
                                          </p:spTgt>
                                        </p:tgtEl>
                                        <p:attrNameLst>
                                          <p:attrName>ppt_c</p:attrName>
                                        </p:attrNameLst>
                                      </p:cBhvr>
                                      <p:to>
                                        <a:srgbClr val="808080"/>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747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z="4000" smtClean="0"/>
              <a:t>Tip#9 Make it Interactive</a:t>
            </a:r>
          </a:p>
        </p:txBody>
      </p:sp>
      <p:sp>
        <p:nvSpPr>
          <p:cNvPr id="67588" name="Rectangle 4"/>
          <p:cNvSpPr>
            <a:spLocks noChangeArrowheads="1"/>
          </p:cNvSpPr>
          <p:nvPr/>
        </p:nvSpPr>
        <p:spPr bwMode="auto">
          <a:xfrm>
            <a:off x="846138" y="2046288"/>
            <a:ext cx="6553200" cy="233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indent="4683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Tx/>
              <a:buChar char="•"/>
            </a:pPr>
            <a:r>
              <a:rPr lang="en-US" altLang="en-US" sz="3200">
                <a:latin typeface="Helvetica" panose="020B0604020202020204" pitchFamily="34" charset="0"/>
              </a:rPr>
              <a:t>Be able to jump to any slide</a:t>
            </a:r>
          </a:p>
          <a:p>
            <a:pPr eaLnBrk="1" hangingPunct="1">
              <a:spcBef>
                <a:spcPct val="20000"/>
              </a:spcBef>
              <a:buFontTx/>
              <a:buChar char="•"/>
            </a:pPr>
            <a:r>
              <a:rPr lang="en-US" altLang="en-US" sz="3200">
                <a:latin typeface="Helvetica" panose="020B0604020202020204" pitchFamily="34" charset="0"/>
              </a:rPr>
              <a:t>Blank the screen</a:t>
            </a:r>
          </a:p>
          <a:p>
            <a:pPr eaLnBrk="1" hangingPunct="1">
              <a:spcBef>
                <a:spcPct val="20000"/>
              </a:spcBef>
              <a:buFontTx/>
              <a:buChar char="•"/>
            </a:pPr>
            <a:r>
              <a:rPr lang="en-US" altLang="en-US" sz="3200">
                <a:latin typeface="Helvetica" panose="020B0604020202020204" pitchFamily="34" charset="0"/>
              </a:rPr>
              <a:t>Draw on the screen</a:t>
            </a:r>
          </a:p>
          <a:p>
            <a:pPr eaLnBrk="1" hangingPunct="1">
              <a:spcBef>
                <a:spcPct val="20000"/>
              </a:spcBef>
              <a:buFontTx/>
              <a:buChar char="•"/>
            </a:pPr>
            <a:r>
              <a:rPr lang="en-US" altLang="en-US" sz="3200">
                <a:latin typeface="Helvetica" panose="020B0604020202020204" pitchFamily="34" charset="0"/>
                <a:hlinkClick r:id="rId3" action="ppaction://hlinksldjump"/>
              </a:rPr>
              <a:t>Screen Shots</a:t>
            </a:r>
            <a:endParaRPr lang="en-US" altLang="en-US" sz="3200">
              <a:latin typeface="Helvetica" panose="020B0604020202020204" pitchFamily="34" charset="0"/>
            </a:endParaRPr>
          </a:p>
        </p:txBody>
      </p:sp>
      <p:sp>
        <p:nvSpPr>
          <p:cNvPr id="34820" name="Text Box 6"/>
          <p:cNvSpPr txBox="1">
            <a:spLocks noChangeArrowheads="1"/>
          </p:cNvSpPr>
          <p:nvPr/>
        </p:nvSpPr>
        <p:spPr bwMode="auto">
          <a:xfrm>
            <a:off x="1736725" y="4919663"/>
            <a:ext cx="6645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400">
              <a:latin typeface="Times"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58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758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758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8" grpId="0" build="allAtOnce"/>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p:spPr>
        <p:txBody>
          <a:bodyPr/>
          <a:lstStyle/>
          <a:p>
            <a:pPr eaLnBrk="1" hangingPunct="1"/>
            <a:r>
              <a:rPr lang="en-US" altLang="en-US" sz="3600" smtClean="0"/>
              <a:t>Screen Shots</a:t>
            </a:r>
          </a:p>
        </p:txBody>
      </p:sp>
      <p:sp>
        <p:nvSpPr>
          <p:cNvPr id="35843" name="Text Box 4"/>
          <p:cNvSpPr txBox="1">
            <a:spLocks noChangeArrowheads="1"/>
          </p:cNvSpPr>
          <p:nvPr/>
        </p:nvSpPr>
        <p:spPr bwMode="auto">
          <a:xfrm>
            <a:off x="4114800" y="5029200"/>
            <a:ext cx="205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pic>
        <p:nvPicPr>
          <p:cNvPr id="3584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500" y="1816100"/>
            <a:ext cx="6097588"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35845" name="Picture 9" descr="imag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469514">
            <a:off x="6367463" y="2652713"/>
            <a:ext cx="1882775"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31838" y="533400"/>
            <a:ext cx="7680325" cy="1143000"/>
          </a:xfrm>
        </p:spPr>
        <p:txBody>
          <a:bodyPr/>
          <a:lstStyle/>
          <a:p>
            <a:pPr eaLnBrk="1" hangingPunct="1"/>
            <a:r>
              <a:rPr lang="en-US" altLang="en-US" sz="4000" b="1" smtClean="0"/>
              <a:t>Tip #10 Package for CD</a:t>
            </a:r>
          </a:p>
        </p:txBody>
      </p:sp>
      <p:sp>
        <p:nvSpPr>
          <p:cNvPr id="36867" name="Rectangle 3"/>
          <p:cNvSpPr>
            <a:spLocks noGrp="1" noChangeArrowheads="1"/>
          </p:cNvSpPr>
          <p:nvPr>
            <p:ph type="body" idx="1"/>
          </p:nvPr>
        </p:nvSpPr>
        <p:spPr>
          <a:xfrm>
            <a:off x="4918075" y="2008188"/>
            <a:ext cx="3497263" cy="2851150"/>
          </a:xfrm>
        </p:spPr>
        <p:txBody>
          <a:bodyPr/>
          <a:lstStyle/>
          <a:p>
            <a:pPr marL="0" indent="0" eaLnBrk="1" hangingPunct="1">
              <a:buFont typeface="Wingdings" panose="05000000000000000000" pitchFamily="2" charset="2"/>
              <a:buNone/>
            </a:pPr>
            <a:r>
              <a:rPr lang="en-US" altLang="en-US" smtClean="0"/>
              <a:t>Package your presentations and all of the supporting files and run them from the CD.</a:t>
            </a:r>
          </a:p>
          <a:p>
            <a:pPr marL="0" indent="0" eaLnBrk="1" hangingPunct="1">
              <a:buFont typeface="Wingdings" panose="05000000000000000000" pitchFamily="2" charset="2"/>
              <a:buNone/>
            </a:pPr>
            <a:endParaRPr lang="en-US" altLang="en-US" smtClean="0"/>
          </a:p>
        </p:txBody>
      </p:sp>
      <p:pic>
        <p:nvPicPr>
          <p:cNvPr id="36868" name="Picture 4" descr="image0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938" y="2008188"/>
            <a:ext cx="4040187" cy="274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762000" y="533400"/>
            <a:ext cx="8150225" cy="1143000"/>
          </a:xfrm>
        </p:spPr>
        <p:txBody>
          <a:bodyPr/>
          <a:lstStyle/>
          <a:p>
            <a:pPr eaLnBrk="1" hangingPunct="1"/>
            <a:r>
              <a:rPr lang="en-US" altLang="en-US" sz="4000" smtClean="0"/>
              <a:t>Tip #1 Poster Presentations</a:t>
            </a:r>
          </a:p>
        </p:txBody>
      </p:sp>
      <p:sp>
        <p:nvSpPr>
          <p:cNvPr id="37891" name="Rectangle 3"/>
          <p:cNvSpPr>
            <a:spLocks noGrp="1" noChangeArrowheads="1"/>
          </p:cNvSpPr>
          <p:nvPr>
            <p:ph type="body" idx="1"/>
          </p:nvPr>
        </p:nvSpPr>
        <p:spPr/>
        <p:txBody>
          <a:bodyPr/>
          <a:lstStyle/>
          <a:p>
            <a:pPr eaLnBrk="1" hangingPunct="1"/>
            <a:r>
              <a:rPr lang="en-US" altLang="en-US" smtClean="0"/>
              <a:t>Construct the poster to include the title, the author(s), affiliation(s), and a description of the research, highlighting the major elements that are covered in the abstract. </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68"/>
          <p:cNvSpPr>
            <a:spLocks noChangeArrowheads="1"/>
          </p:cNvSpPr>
          <p:nvPr/>
        </p:nvSpPr>
        <p:spPr bwMode="auto">
          <a:xfrm>
            <a:off x="0" y="0"/>
            <a:ext cx="9144000" cy="6858000"/>
          </a:xfrm>
          <a:prstGeom prst="rect">
            <a:avLst/>
          </a:prstGeom>
          <a:solidFill>
            <a:schemeClr val="bg1"/>
          </a:solidFill>
          <a:ln w="9525" algn="ctr">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8915" name="Rectangle 2"/>
          <p:cNvSpPr>
            <a:spLocks noChangeArrowheads="1"/>
          </p:cNvSpPr>
          <p:nvPr/>
        </p:nvSpPr>
        <p:spPr bwMode="auto">
          <a:xfrm>
            <a:off x="0" y="0"/>
            <a:ext cx="9144000" cy="968375"/>
          </a:xfrm>
          <a:prstGeom prst="rect">
            <a:avLst/>
          </a:prstGeom>
          <a:gradFill rotWithShape="1">
            <a:gsLst>
              <a:gs pos="0">
                <a:srgbClr val="0A16FF"/>
              </a:gs>
              <a:gs pos="100000">
                <a:srgbClr val="C8CB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8916" name="Line 3"/>
          <p:cNvSpPr>
            <a:spLocks noChangeShapeType="1"/>
          </p:cNvSpPr>
          <p:nvPr/>
        </p:nvSpPr>
        <p:spPr bwMode="auto">
          <a:xfrm>
            <a:off x="1196975" y="5397500"/>
            <a:ext cx="527050" cy="66675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17" name="Text Box 4"/>
          <p:cNvSpPr txBox="1">
            <a:spLocks noChangeArrowheads="1"/>
          </p:cNvSpPr>
          <p:nvPr/>
        </p:nvSpPr>
        <p:spPr bwMode="auto">
          <a:xfrm>
            <a:off x="217488" y="28575"/>
            <a:ext cx="870902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b="1">
                <a:solidFill>
                  <a:srgbClr val="000000"/>
                </a:solidFill>
              </a:rPr>
              <a:t>Using computer simulation software to enhance student learning</a:t>
            </a:r>
            <a:endParaRPr lang="en-US" altLang="en-US" sz="2000" b="1">
              <a:solidFill>
                <a:srgbClr val="000000"/>
              </a:solidFill>
              <a:latin typeface="Helvetica" panose="020B0604020202020204" pitchFamily="34" charset="0"/>
            </a:endParaRPr>
          </a:p>
          <a:p>
            <a:pPr algn="ctr">
              <a:spcBef>
                <a:spcPct val="50000"/>
              </a:spcBef>
            </a:pPr>
            <a:r>
              <a:rPr lang="en-US" altLang="en-US" sz="1300" b="1">
                <a:solidFill>
                  <a:srgbClr val="000000"/>
                </a:solidFill>
                <a:latin typeface="ESRI AMFM Gas" pitchFamily="2" charset="0"/>
              </a:rPr>
              <a:t>Kent D. Kobayashi</a:t>
            </a:r>
            <a:endParaRPr lang="en-US" altLang="en-US" sz="1600">
              <a:solidFill>
                <a:srgbClr val="000000"/>
              </a:solidFill>
              <a:latin typeface="ESRI AMFM Gas" pitchFamily="2" charset="0"/>
            </a:endParaRPr>
          </a:p>
          <a:p>
            <a:pPr algn="ctr">
              <a:spcBef>
                <a:spcPct val="50000"/>
              </a:spcBef>
            </a:pPr>
            <a:r>
              <a:rPr lang="en-US" altLang="en-US" sz="1100" b="1">
                <a:solidFill>
                  <a:srgbClr val="000000"/>
                </a:solidFill>
              </a:rPr>
              <a:t>Tropical Plant &amp; Soil Sciences Department, University of Hawaii at Manoa</a:t>
            </a:r>
            <a:endParaRPr lang="en-US" altLang="en-US" sz="1300">
              <a:solidFill>
                <a:srgbClr val="000000"/>
              </a:solidFill>
            </a:endParaRPr>
          </a:p>
        </p:txBody>
      </p:sp>
      <p:grpSp>
        <p:nvGrpSpPr>
          <p:cNvPr id="38918" name="Group 5"/>
          <p:cNvGrpSpPr>
            <a:grpSpLocks/>
          </p:cNvGrpSpPr>
          <p:nvPr/>
        </p:nvGrpSpPr>
        <p:grpSpPr bwMode="auto">
          <a:xfrm>
            <a:off x="217488" y="1397000"/>
            <a:ext cx="1741487" cy="301625"/>
            <a:chOff x="4799" y="4080"/>
            <a:chExt cx="4608" cy="912"/>
          </a:xfrm>
        </p:grpSpPr>
        <p:sp>
          <p:nvSpPr>
            <p:cNvPr id="38979" name="Rectangle 6"/>
            <p:cNvSpPr>
              <a:spLocks noChangeArrowheads="1"/>
            </p:cNvSpPr>
            <p:nvPr/>
          </p:nvSpPr>
          <p:spPr bwMode="auto">
            <a:xfrm>
              <a:off x="4799" y="4080"/>
              <a:ext cx="4608"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8980" name="Text Box 7"/>
            <p:cNvSpPr txBox="1">
              <a:spLocks noChangeArrowheads="1"/>
            </p:cNvSpPr>
            <p:nvPr/>
          </p:nvSpPr>
          <p:spPr bwMode="auto">
            <a:xfrm>
              <a:off x="4848" y="4224"/>
              <a:ext cx="3744"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Introduction</a:t>
              </a:r>
              <a:endParaRPr lang="en-US" altLang="en-US" sz="1300" b="1">
                <a:latin typeface="Helvetica" panose="020B0604020202020204" pitchFamily="34" charset="0"/>
              </a:endParaRPr>
            </a:p>
          </p:txBody>
        </p:sp>
      </p:grpSp>
      <p:grpSp>
        <p:nvGrpSpPr>
          <p:cNvPr id="38919" name="Group 8"/>
          <p:cNvGrpSpPr>
            <a:grpSpLocks/>
          </p:cNvGrpSpPr>
          <p:nvPr/>
        </p:nvGrpSpPr>
        <p:grpSpPr bwMode="auto">
          <a:xfrm>
            <a:off x="254000" y="2841625"/>
            <a:ext cx="1741488" cy="301625"/>
            <a:chOff x="672" y="8592"/>
            <a:chExt cx="4607" cy="912"/>
          </a:xfrm>
        </p:grpSpPr>
        <p:sp>
          <p:nvSpPr>
            <p:cNvPr id="38977" name="Rectangle 9"/>
            <p:cNvSpPr>
              <a:spLocks noChangeArrowheads="1"/>
            </p:cNvSpPr>
            <p:nvPr/>
          </p:nvSpPr>
          <p:spPr bwMode="auto">
            <a:xfrm>
              <a:off x="672" y="8592"/>
              <a:ext cx="4607"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8978" name="Rectangle 10"/>
            <p:cNvSpPr>
              <a:spLocks noChangeArrowheads="1"/>
            </p:cNvSpPr>
            <p:nvPr/>
          </p:nvSpPr>
          <p:spPr bwMode="auto">
            <a:xfrm>
              <a:off x="720" y="8736"/>
              <a:ext cx="2448"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Methods</a:t>
              </a:r>
            </a:p>
          </p:txBody>
        </p:sp>
      </p:grpSp>
      <p:sp>
        <p:nvSpPr>
          <p:cNvPr id="38920" name="Rectangle 11"/>
          <p:cNvSpPr>
            <a:spLocks noChangeArrowheads="1"/>
          </p:cNvSpPr>
          <p:nvPr/>
        </p:nvSpPr>
        <p:spPr bwMode="auto">
          <a:xfrm>
            <a:off x="4789488" y="2365375"/>
            <a:ext cx="1741487" cy="301625"/>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8921" name="Rectangle 12"/>
          <p:cNvSpPr>
            <a:spLocks noChangeArrowheads="1"/>
          </p:cNvSpPr>
          <p:nvPr/>
        </p:nvSpPr>
        <p:spPr bwMode="auto">
          <a:xfrm>
            <a:off x="4916488" y="2413000"/>
            <a:ext cx="700087"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Results</a:t>
            </a:r>
            <a:endParaRPr lang="en-US" altLang="en-US" sz="1300" b="1">
              <a:latin typeface="Helvetica" panose="020B0604020202020204" pitchFamily="34" charset="0"/>
            </a:endParaRPr>
          </a:p>
        </p:txBody>
      </p:sp>
      <p:grpSp>
        <p:nvGrpSpPr>
          <p:cNvPr id="38922" name="Group 13"/>
          <p:cNvGrpSpPr>
            <a:grpSpLocks/>
          </p:cNvGrpSpPr>
          <p:nvPr/>
        </p:nvGrpSpPr>
        <p:grpSpPr bwMode="auto">
          <a:xfrm>
            <a:off x="4789488" y="5334000"/>
            <a:ext cx="1560512" cy="301625"/>
            <a:chOff x="12672" y="15936"/>
            <a:chExt cx="4128" cy="912"/>
          </a:xfrm>
        </p:grpSpPr>
        <p:sp>
          <p:nvSpPr>
            <p:cNvPr id="38975" name="Rectangle 14"/>
            <p:cNvSpPr>
              <a:spLocks noChangeArrowheads="1"/>
            </p:cNvSpPr>
            <p:nvPr/>
          </p:nvSpPr>
          <p:spPr bwMode="auto">
            <a:xfrm>
              <a:off x="12672" y="15936"/>
              <a:ext cx="4128"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nchor="ct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endParaRPr lang="en-US" altLang="en-US" sz="500">
                <a:latin typeface="Times" panose="02020603050405020304" pitchFamily="18" charset="0"/>
              </a:endParaRPr>
            </a:p>
          </p:txBody>
        </p:sp>
        <p:sp>
          <p:nvSpPr>
            <p:cNvPr id="38976" name="Rectangle 15"/>
            <p:cNvSpPr>
              <a:spLocks noChangeArrowheads="1"/>
            </p:cNvSpPr>
            <p:nvPr/>
          </p:nvSpPr>
          <p:spPr bwMode="auto">
            <a:xfrm>
              <a:off x="12855" y="16128"/>
              <a:ext cx="2995"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Conclusions</a:t>
              </a:r>
            </a:p>
          </p:txBody>
        </p:sp>
      </p:grpSp>
      <p:sp>
        <p:nvSpPr>
          <p:cNvPr id="38923" name="Text Box 16"/>
          <p:cNvSpPr txBox="1">
            <a:spLocks noChangeArrowheads="1"/>
          </p:cNvSpPr>
          <p:nvPr/>
        </p:nvSpPr>
        <p:spPr bwMode="auto">
          <a:xfrm>
            <a:off x="217488" y="1841500"/>
            <a:ext cx="435292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a:solidFill>
                  <a:srgbClr val="000000"/>
                </a:solidFill>
              </a:rPr>
              <a:t>How can the student-learning experience be enhanced using computer simulations?</a:t>
            </a:r>
          </a:p>
          <a:p>
            <a:pPr algn="just"/>
            <a:endParaRPr lang="en-US" altLang="en-US" sz="1000">
              <a:solidFill>
                <a:srgbClr val="000000"/>
              </a:solidFill>
            </a:endParaRPr>
          </a:p>
          <a:p>
            <a:pPr algn="just"/>
            <a:r>
              <a:rPr lang="en-US" altLang="en-US" sz="1000">
                <a:solidFill>
                  <a:srgbClr val="000000"/>
                </a:solidFill>
              </a:rPr>
              <a:t>This paper describes the use of several simulation programs to promote active, hands-on learning in a graduate course on crop modeling.</a:t>
            </a:r>
          </a:p>
        </p:txBody>
      </p:sp>
      <p:sp>
        <p:nvSpPr>
          <p:cNvPr id="38924" name="Text Box 17"/>
          <p:cNvSpPr txBox="1">
            <a:spLocks noChangeArrowheads="1"/>
          </p:cNvSpPr>
          <p:nvPr/>
        </p:nvSpPr>
        <p:spPr bwMode="auto">
          <a:xfrm>
            <a:off x="217488" y="3317875"/>
            <a:ext cx="4352925"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i="1">
                <a:solidFill>
                  <a:srgbClr val="000000"/>
                </a:solidFill>
              </a:rPr>
              <a:t>TPSS 601 Crop Modeling</a:t>
            </a:r>
            <a:r>
              <a:rPr lang="en-US" altLang="en-US" sz="1000">
                <a:solidFill>
                  <a:srgbClr val="000000"/>
                </a:solidFill>
              </a:rPr>
              <a:t> covers modeling crop growth and development. In the laboratory session, students discuss scientific papers.</a:t>
            </a:r>
          </a:p>
          <a:p>
            <a:pPr algn="just"/>
            <a:endParaRPr lang="en-US" altLang="en-US" sz="1000">
              <a:solidFill>
                <a:srgbClr val="000000"/>
              </a:solidFill>
            </a:endParaRPr>
          </a:p>
          <a:p>
            <a:pPr algn="just"/>
            <a:r>
              <a:rPr lang="en-US" altLang="en-US" sz="1000">
                <a:solidFill>
                  <a:srgbClr val="000000"/>
                </a:solidFill>
              </a:rPr>
              <a:t>Software to do crop simulations—</a:t>
            </a:r>
            <a:r>
              <a:rPr lang="en-US" altLang="en-US" sz="1000" b="1" i="1">
                <a:solidFill>
                  <a:srgbClr val="000000"/>
                </a:solidFill>
              </a:rPr>
              <a:t>CSMP, BASIC, and STELLA</a:t>
            </a:r>
            <a:r>
              <a:rPr lang="en-US" altLang="en-US" sz="1000">
                <a:solidFill>
                  <a:srgbClr val="000000"/>
                </a:solidFill>
              </a:rPr>
              <a:t>—were introduced into the lab session. Using these software, students developed their own crop models for homework and lab assignments, and a term project.</a:t>
            </a:r>
          </a:p>
          <a:p>
            <a:pPr>
              <a:lnSpc>
                <a:spcPct val="150000"/>
              </a:lnSpc>
              <a:spcBef>
                <a:spcPct val="50000"/>
              </a:spcBef>
            </a:pPr>
            <a:endParaRPr lang="en-US" altLang="en-US" sz="1000">
              <a:solidFill>
                <a:srgbClr val="000000"/>
              </a:solidFill>
            </a:endParaRPr>
          </a:p>
        </p:txBody>
      </p:sp>
      <p:sp>
        <p:nvSpPr>
          <p:cNvPr id="38925" name="Text Box 18"/>
          <p:cNvSpPr txBox="1">
            <a:spLocks noChangeArrowheads="1"/>
          </p:cNvSpPr>
          <p:nvPr/>
        </p:nvSpPr>
        <p:spPr bwMode="auto">
          <a:xfrm>
            <a:off x="4681538" y="5691188"/>
            <a:ext cx="4244975"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15888"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000">
                <a:solidFill>
                  <a:srgbClr val="000000"/>
                </a:solidFill>
              </a:rPr>
              <a:t>Use of computer simulation software in a crop modeling course enabled students to develop crop models, thereby enhancing active learning through hands-on experience.</a:t>
            </a:r>
          </a:p>
        </p:txBody>
      </p:sp>
      <p:sp>
        <p:nvSpPr>
          <p:cNvPr id="38926" name="Text Box 19"/>
          <p:cNvSpPr txBox="1">
            <a:spLocks noChangeArrowheads="1"/>
          </p:cNvSpPr>
          <p:nvPr/>
        </p:nvSpPr>
        <p:spPr bwMode="auto">
          <a:xfrm>
            <a:off x="4681538" y="2825750"/>
            <a:ext cx="4462462"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09538" indent="92075" defTabSz="204788">
              <a:tabLst>
                <a:tab pos="204788" algn="l"/>
              </a:tabLst>
              <a:defRPr>
                <a:solidFill>
                  <a:schemeClr val="tx1"/>
                </a:solidFill>
                <a:latin typeface="Arial" panose="020B0604020202020204" pitchFamily="34" charset="0"/>
              </a:defRPr>
            </a:lvl1pPr>
            <a:lvl2pPr marL="742950" indent="-285750" defTabSz="204788">
              <a:tabLst>
                <a:tab pos="204788" algn="l"/>
              </a:tabLst>
              <a:defRPr>
                <a:solidFill>
                  <a:schemeClr val="tx1"/>
                </a:solidFill>
                <a:latin typeface="Arial" panose="020B0604020202020204" pitchFamily="34" charset="0"/>
              </a:defRPr>
            </a:lvl2pPr>
            <a:lvl3pPr marL="1143000" indent="-228600" defTabSz="204788">
              <a:tabLst>
                <a:tab pos="204788" algn="l"/>
              </a:tabLst>
              <a:defRPr>
                <a:solidFill>
                  <a:schemeClr val="tx1"/>
                </a:solidFill>
                <a:latin typeface="Arial" panose="020B0604020202020204" pitchFamily="34" charset="0"/>
              </a:defRPr>
            </a:lvl3pPr>
            <a:lvl4pPr marL="1600200" indent="-228600" defTabSz="204788">
              <a:tabLst>
                <a:tab pos="204788" algn="l"/>
              </a:tabLst>
              <a:defRPr>
                <a:solidFill>
                  <a:schemeClr val="tx1"/>
                </a:solidFill>
                <a:latin typeface="Arial" panose="020B0604020202020204" pitchFamily="34" charset="0"/>
              </a:defRPr>
            </a:lvl4pPr>
            <a:lvl5pPr marL="2057400" indent="-228600" defTabSz="204788">
              <a:tabLst>
                <a:tab pos="204788" algn="l"/>
              </a:tabLst>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9pPr>
          </a:lstStyle>
          <a:p>
            <a:pPr>
              <a:buFont typeface="Wingdings" panose="05000000000000000000" pitchFamily="2" charset="2"/>
              <a:buChar char="§"/>
            </a:pPr>
            <a:r>
              <a:rPr lang="en-US" altLang="en-US" sz="1000">
                <a:solidFill>
                  <a:srgbClr val="000000"/>
                </a:solidFill>
              </a:rPr>
              <a:t>Enhanced understanding of crop physiology and relationship 	between crop and environment.</a:t>
            </a:r>
          </a:p>
          <a:p>
            <a:pPr>
              <a:buFont typeface="Wingdings" panose="05000000000000000000" pitchFamily="2" charset="2"/>
              <a:buChar char="§"/>
            </a:pPr>
            <a:r>
              <a:rPr lang="en-US" altLang="en-US" sz="1000">
                <a:solidFill>
                  <a:srgbClr val="000000"/>
                </a:solidFill>
              </a:rPr>
              <a:t>Students had hands-on experience developing their own crop models.</a:t>
            </a:r>
          </a:p>
          <a:p>
            <a:pPr>
              <a:buFont typeface="Wingdings" panose="05000000000000000000" pitchFamily="2" charset="2"/>
              <a:buChar char="§"/>
            </a:pPr>
            <a:r>
              <a:rPr lang="en-US" altLang="en-US" sz="1000">
                <a:solidFill>
                  <a:srgbClr val="000000"/>
                </a:solidFill>
              </a:rPr>
              <a:t>Enabled exploring "what if" scenarios.</a:t>
            </a:r>
          </a:p>
        </p:txBody>
      </p:sp>
      <p:graphicFrame>
        <p:nvGraphicFramePr>
          <p:cNvPr id="267284" name="Group 20"/>
          <p:cNvGraphicFramePr>
            <a:graphicFrameLocks noGrp="1"/>
          </p:cNvGraphicFramePr>
          <p:nvPr/>
        </p:nvGraphicFramePr>
        <p:xfrm>
          <a:off x="5080000" y="3548063"/>
          <a:ext cx="3556000" cy="2522537"/>
        </p:xfrm>
        <a:graphic>
          <a:graphicData uri="http://schemas.openxmlformats.org/drawingml/2006/table">
            <a:tbl>
              <a:tblPr/>
              <a:tblGrid>
                <a:gridCol w="471488"/>
                <a:gridCol w="1443037"/>
                <a:gridCol w="1641475"/>
              </a:tblGrid>
              <a:tr h="212725">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Software</a:t>
                      </a:r>
                    </a:p>
                  </a:txBody>
                  <a:tcPr marL="20510" marR="20510" marT="10255" marB="1025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Advantages</a:t>
                      </a:r>
                    </a:p>
                  </a:txBody>
                  <a:tcPr marL="20510" marR="20510" marT="10255" marB="1025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Disadvantages</a:t>
                      </a:r>
                    </a:p>
                  </a:txBody>
                  <a:tcPr marL="20510" marR="20510" marT="10255" marB="1025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325">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CSMP</a:t>
                      </a:r>
                      <a:endParaRPr kumimoji="0" lang="en-US" sz="500" b="0" i="0" u="none" strike="noStrike" cap="none" normalizeH="0" baseline="0" smtClean="0">
                        <a:ln>
                          <a:noFill/>
                        </a:ln>
                        <a:solidFill>
                          <a:schemeClr val="tx1"/>
                        </a:solidFill>
                        <a:effectLst/>
                        <a:latin typeface="Arial" charset="0"/>
                      </a:endParaRPr>
                    </a:p>
                  </a:txBody>
                  <a:tcPr marL="20510" marR="20510" marT="10255" marB="1025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Simple coding.</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Models already available.</a:t>
                      </a:r>
                    </a:p>
                  </a:txBody>
                  <a:tcPr marL="20510" marR="20510" marT="10255" marB="1025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Crude graphs.</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Need to run on mainframe computer.</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endParaRPr kumimoji="0" lang="en-US" sz="500" b="0" i="0" u="none" strike="noStrike" cap="none" normalizeH="0" baseline="0" smtClean="0">
                        <a:ln>
                          <a:noFill/>
                        </a:ln>
                        <a:solidFill>
                          <a:schemeClr val="tx1"/>
                        </a:solidFill>
                        <a:effectLst/>
                        <a:latin typeface="Arial" charset="0"/>
                      </a:endParaRPr>
                    </a:p>
                  </a:txBody>
                  <a:tcPr marL="20510" marR="20510" marT="10255" marB="1025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325">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BASIC</a:t>
                      </a:r>
                      <a:endParaRPr kumimoji="0" lang="en-US" sz="500" b="0" i="0" u="none" strike="noStrike" cap="none" normalizeH="0" baseline="0" smtClean="0">
                        <a:ln>
                          <a:noFill/>
                        </a:ln>
                        <a:solidFill>
                          <a:schemeClr val="tx1"/>
                        </a:solidFill>
                        <a:effectLst/>
                        <a:latin typeface="Arial" charset="0"/>
                      </a:endParaRPr>
                    </a:p>
                  </a:txBody>
                  <a:tcPr marL="20510" marR="20510" marT="10255" marB="1025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Simple coding.</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Models already available.</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endParaRPr kumimoji="0" lang="en-US" sz="500" b="0" i="0" u="none" strike="noStrike" cap="none" normalizeH="0" baseline="0" smtClean="0">
                        <a:ln>
                          <a:noFill/>
                        </a:ln>
                        <a:solidFill>
                          <a:schemeClr val="tx1"/>
                        </a:solidFill>
                        <a:effectLst/>
                        <a:latin typeface="Arial" charset="0"/>
                      </a:endParaRPr>
                    </a:p>
                  </a:txBody>
                  <a:tcPr marL="20510" marR="20510" marT="10255" marB="1025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Students would have to learn language.</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Many lines of code needed.</a:t>
                      </a:r>
                    </a:p>
                  </a:txBody>
                  <a:tcPr marL="20510" marR="20510" marT="10255" marB="1025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5163">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STELLA</a:t>
                      </a:r>
                      <a:endParaRPr kumimoji="0" lang="en-US" sz="500" b="0" i="0" u="none" strike="noStrike" cap="none" normalizeH="0" baseline="0" smtClean="0">
                        <a:ln>
                          <a:noFill/>
                        </a:ln>
                        <a:solidFill>
                          <a:schemeClr val="tx1"/>
                        </a:solidFill>
                        <a:effectLst/>
                        <a:latin typeface="Arial" charset="0"/>
                      </a:endParaRPr>
                    </a:p>
                  </a:txBody>
                  <a:tcPr marL="20510" marR="20510" marT="10255" marB="1025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Graphical icon based.</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Relational diagram approach.</a:t>
                      </a:r>
                    </a:p>
                  </a:txBody>
                  <a:tcPr marL="20510" marR="20510" marT="10255" marB="1025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r>
                        <a:rPr kumimoji="0" lang="en-US" sz="500" b="0" i="0" u="none" strike="noStrike" cap="none" normalizeH="0" baseline="0" smtClean="0">
                          <a:ln>
                            <a:noFill/>
                          </a:ln>
                          <a:solidFill>
                            <a:schemeClr val="tx1"/>
                          </a:solidFill>
                          <a:effectLst/>
                          <a:latin typeface="Arial" charset="0"/>
                        </a:rPr>
                        <a:t>Logistics—only Mac version used.</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r>
                        <a:rPr kumimoji="0" lang="en-US" sz="500" b="0" i="0" u="none" strike="noStrike" cap="none" normalizeH="0" baseline="0" smtClean="0">
                          <a:ln>
                            <a:noFill/>
                          </a:ln>
                          <a:solidFill>
                            <a:schemeClr val="tx1"/>
                          </a:solidFill>
                          <a:effectLst/>
                          <a:latin typeface="Arial" charset="0"/>
                        </a:rPr>
                        <a:t>Software is expensive.</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endParaRPr kumimoji="0" lang="en-US" sz="500" b="0" i="0" u="none" strike="noStrike" cap="none" normalizeH="0" baseline="0" smtClean="0">
                        <a:ln>
                          <a:noFill/>
                        </a:ln>
                        <a:solidFill>
                          <a:schemeClr val="tx1"/>
                        </a:solidFill>
                        <a:effectLst/>
                        <a:latin typeface="Arial" charset="0"/>
                      </a:endParaRPr>
                    </a:p>
                  </a:txBody>
                  <a:tcPr marL="20510" marR="20510" marT="10255" marB="1025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38949" name="Group 42"/>
          <p:cNvGrpSpPr>
            <a:grpSpLocks/>
          </p:cNvGrpSpPr>
          <p:nvPr/>
        </p:nvGrpSpPr>
        <p:grpSpPr bwMode="auto">
          <a:xfrm>
            <a:off x="327025" y="4635500"/>
            <a:ext cx="1704975" cy="776288"/>
            <a:chOff x="816" y="13824"/>
            <a:chExt cx="4510" cy="2347"/>
          </a:xfrm>
        </p:grpSpPr>
        <p:grpSp>
          <p:nvGrpSpPr>
            <p:cNvPr id="38971" name="Group 43"/>
            <p:cNvGrpSpPr>
              <a:grpSpLocks/>
            </p:cNvGrpSpPr>
            <p:nvPr/>
          </p:nvGrpSpPr>
          <p:grpSpPr bwMode="auto">
            <a:xfrm>
              <a:off x="1348" y="13824"/>
              <a:ext cx="3840" cy="1886"/>
              <a:chOff x="1104" y="13824"/>
              <a:chExt cx="3840" cy="1886"/>
            </a:xfrm>
          </p:grpSpPr>
          <p:sp>
            <p:nvSpPr>
              <p:cNvPr id="38973" name="AutoShape 44"/>
              <p:cNvSpPr>
                <a:spLocks noChangeArrowheads="1"/>
              </p:cNvSpPr>
              <p:nvPr/>
            </p:nvSpPr>
            <p:spPr bwMode="auto">
              <a:xfrm>
                <a:off x="1104" y="13824"/>
                <a:ext cx="3840" cy="1872"/>
              </a:xfrm>
              <a:prstGeom prst="roundRect">
                <a:avLst>
                  <a:gd name="adj" fmla="val 16667"/>
                </a:avLst>
              </a:prstGeom>
              <a:solidFill>
                <a:schemeClr val="hlink"/>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8974" name="Text Box 45"/>
              <p:cNvSpPr txBox="1">
                <a:spLocks noChangeArrowheads="1"/>
              </p:cNvSpPr>
              <p:nvPr/>
            </p:nvSpPr>
            <p:spPr bwMode="auto">
              <a:xfrm>
                <a:off x="1247" y="14002"/>
                <a:ext cx="3378" cy="1708"/>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900" b="1"/>
                  <a:t>A=INTGRL(IA,GR)</a:t>
                </a:r>
              </a:p>
              <a:p>
                <a:r>
                  <a:rPr lang="en-US" altLang="en-US" sz="900" b="1"/>
                  <a:t>GR=RGR*A</a:t>
                </a:r>
              </a:p>
              <a:p>
                <a:r>
                  <a:rPr lang="en-US" altLang="en-US" sz="900" b="1"/>
                  <a:t>INCON IA=1.</a:t>
                </a:r>
              </a:p>
              <a:p>
                <a:r>
                  <a:rPr lang="en-US" altLang="en-US" sz="900" b="1"/>
                  <a:t>PARAMETER RGR=0.1</a:t>
                </a:r>
              </a:p>
            </p:txBody>
          </p:sp>
        </p:grpSp>
        <p:sp>
          <p:nvSpPr>
            <p:cNvPr id="38972" name="Text Box 46"/>
            <p:cNvSpPr txBox="1">
              <a:spLocks noChangeArrowheads="1"/>
            </p:cNvSpPr>
            <p:nvPr/>
          </p:nvSpPr>
          <p:spPr bwMode="auto">
            <a:xfrm>
              <a:off x="816" y="15792"/>
              <a:ext cx="4510" cy="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700"/>
                <a:t>Example of lines of </a:t>
              </a:r>
              <a:r>
                <a:rPr lang="en-US" altLang="en-US" sz="700" i="1"/>
                <a:t>CSMP</a:t>
              </a:r>
              <a:r>
                <a:rPr lang="en-US" altLang="en-US" sz="700"/>
                <a:t> language code.</a:t>
              </a:r>
            </a:p>
          </p:txBody>
        </p:sp>
      </p:grpSp>
      <p:grpSp>
        <p:nvGrpSpPr>
          <p:cNvPr id="38950" name="Group 47"/>
          <p:cNvGrpSpPr>
            <a:grpSpLocks/>
          </p:cNvGrpSpPr>
          <p:nvPr/>
        </p:nvGrpSpPr>
        <p:grpSpPr bwMode="auto">
          <a:xfrm>
            <a:off x="2720975" y="4619625"/>
            <a:ext cx="1714500" cy="808038"/>
            <a:chOff x="7152" y="13680"/>
            <a:chExt cx="4535" cy="2443"/>
          </a:xfrm>
        </p:grpSpPr>
        <p:grpSp>
          <p:nvGrpSpPr>
            <p:cNvPr id="38967" name="Group 48"/>
            <p:cNvGrpSpPr>
              <a:grpSpLocks/>
            </p:cNvGrpSpPr>
            <p:nvPr/>
          </p:nvGrpSpPr>
          <p:grpSpPr bwMode="auto">
            <a:xfrm>
              <a:off x="7555" y="13680"/>
              <a:ext cx="4128" cy="1872"/>
              <a:chOff x="7392" y="13680"/>
              <a:chExt cx="4128" cy="1872"/>
            </a:xfrm>
          </p:grpSpPr>
          <p:sp>
            <p:nvSpPr>
              <p:cNvPr id="38969" name="AutoShape 49"/>
              <p:cNvSpPr>
                <a:spLocks noChangeArrowheads="1"/>
              </p:cNvSpPr>
              <p:nvPr/>
            </p:nvSpPr>
            <p:spPr bwMode="auto">
              <a:xfrm>
                <a:off x="7392" y="13680"/>
                <a:ext cx="4128" cy="1872"/>
              </a:xfrm>
              <a:prstGeom prst="roundRect">
                <a:avLst>
                  <a:gd name="adj" fmla="val 16667"/>
                </a:avLst>
              </a:prstGeom>
              <a:solidFill>
                <a:schemeClr val="hlink"/>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38970" name="Rectangle 50"/>
              <p:cNvSpPr>
                <a:spLocks noChangeArrowheads="1"/>
              </p:cNvSpPr>
              <p:nvPr/>
            </p:nvSpPr>
            <p:spPr bwMode="auto">
              <a:xfrm>
                <a:off x="7535" y="13776"/>
                <a:ext cx="3628" cy="1709"/>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900" b="1"/>
                  <a:t>OPEN "I", #1, PS</a:t>
                </a:r>
              </a:p>
              <a:p>
                <a:r>
                  <a:rPr lang="en-US" altLang="en-US" sz="900" b="1"/>
                  <a:t>INPUT #1, LAT</a:t>
                </a:r>
              </a:p>
              <a:p>
                <a:r>
                  <a:rPr lang="en-US" altLang="en-US" sz="900" b="1"/>
                  <a:t>SM=.45*(24.3 - .264*LAT)</a:t>
                </a:r>
              </a:p>
              <a:p>
                <a:r>
                  <a:rPr lang="en-US" altLang="en-US" sz="900" b="1"/>
                  <a:t>SD=SM*(.0186*LAT - .12)</a:t>
                </a:r>
              </a:p>
            </p:txBody>
          </p:sp>
        </p:grpSp>
        <p:sp>
          <p:nvSpPr>
            <p:cNvPr id="38968" name="Text Box 51"/>
            <p:cNvSpPr txBox="1">
              <a:spLocks noChangeArrowheads="1"/>
            </p:cNvSpPr>
            <p:nvPr/>
          </p:nvSpPr>
          <p:spPr bwMode="auto">
            <a:xfrm>
              <a:off x="7152" y="15744"/>
              <a:ext cx="4535" cy="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700"/>
                <a:t>Example of lines of </a:t>
              </a:r>
              <a:r>
                <a:rPr lang="en-US" altLang="en-US" sz="700" i="1"/>
                <a:t>BASIC</a:t>
              </a:r>
              <a:r>
                <a:rPr lang="en-US" altLang="en-US" sz="700"/>
                <a:t> language code.</a:t>
              </a:r>
            </a:p>
          </p:txBody>
        </p:sp>
      </p:grpSp>
      <p:sp>
        <p:nvSpPr>
          <p:cNvPr id="38951" name="Rectangle 52"/>
          <p:cNvSpPr>
            <a:spLocks noChangeArrowheads="1"/>
          </p:cNvSpPr>
          <p:nvPr/>
        </p:nvSpPr>
        <p:spPr bwMode="auto">
          <a:xfrm>
            <a:off x="6276975" y="6350000"/>
            <a:ext cx="1179513"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900" b="1"/>
              <a:t>Acknowledgements</a:t>
            </a:r>
          </a:p>
        </p:txBody>
      </p:sp>
      <p:sp>
        <p:nvSpPr>
          <p:cNvPr id="38952" name="Text Box 53"/>
          <p:cNvSpPr txBox="1">
            <a:spLocks noChangeArrowheads="1"/>
          </p:cNvSpPr>
          <p:nvPr/>
        </p:nvSpPr>
        <p:spPr bwMode="auto">
          <a:xfrm>
            <a:off x="4735513" y="6464300"/>
            <a:ext cx="42449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68288">
              <a:tabLst>
                <a:tab pos="204788" algn="l"/>
              </a:tabLst>
              <a:defRPr>
                <a:solidFill>
                  <a:schemeClr val="tx1"/>
                </a:solidFill>
                <a:latin typeface="Arial" panose="020B0604020202020204" pitchFamily="34" charset="0"/>
              </a:defRPr>
            </a:lvl1pPr>
            <a:lvl2pPr marL="742950" indent="-285750" defTabSz="268288">
              <a:tabLst>
                <a:tab pos="204788" algn="l"/>
              </a:tabLst>
              <a:defRPr>
                <a:solidFill>
                  <a:schemeClr val="tx1"/>
                </a:solidFill>
                <a:latin typeface="Arial" panose="020B0604020202020204" pitchFamily="34" charset="0"/>
              </a:defRPr>
            </a:lvl2pPr>
            <a:lvl3pPr marL="1143000" indent="-228600" defTabSz="268288">
              <a:tabLst>
                <a:tab pos="204788" algn="l"/>
              </a:tabLst>
              <a:defRPr>
                <a:solidFill>
                  <a:schemeClr val="tx1"/>
                </a:solidFill>
                <a:latin typeface="Arial" panose="020B0604020202020204" pitchFamily="34" charset="0"/>
              </a:defRPr>
            </a:lvl3pPr>
            <a:lvl4pPr marL="1600200" indent="-228600" defTabSz="268288">
              <a:tabLst>
                <a:tab pos="204788" algn="l"/>
              </a:tabLst>
              <a:defRPr>
                <a:solidFill>
                  <a:schemeClr val="tx1"/>
                </a:solidFill>
                <a:latin typeface="Arial" panose="020B0604020202020204" pitchFamily="34" charset="0"/>
              </a:defRPr>
            </a:lvl4pPr>
            <a:lvl5pPr marL="2057400" indent="-228600" defTabSz="268288">
              <a:tabLst>
                <a:tab pos="204788" algn="l"/>
              </a:tabLst>
              <a:defRPr>
                <a:solidFill>
                  <a:schemeClr val="tx1"/>
                </a:solidFill>
                <a:latin typeface="Arial" panose="020B0604020202020204" pitchFamily="34" charset="0"/>
              </a:defRPr>
            </a:lvl5pPr>
            <a:lvl6pPr marL="25146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6pPr>
            <a:lvl7pPr marL="29718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7pPr>
            <a:lvl8pPr marL="34290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8pPr>
            <a:lvl9pPr marL="38862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9pPr>
          </a:lstStyle>
          <a:p>
            <a:pPr algn="ctr"/>
            <a:r>
              <a:rPr lang="en-US" altLang="en-US" sz="800">
                <a:solidFill>
                  <a:srgbClr val="000000"/>
                </a:solidFill>
              </a:rPr>
              <a:t>Support from </a:t>
            </a:r>
            <a:r>
              <a:rPr lang="en-US" altLang="en-US" sz="800"/>
              <a:t>President’s Educational Improvement Fund Grant, </a:t>
            </a:r>
            <a:br>
              <a:rPr lang="en-US" altLang="en-US" sz="800"/>
            </a:br>
            <a:r>
              <a:rPr lang="en-US" altLang="en-US" sz="800"/>
              <a:t>University of Hawaii.</a:t>
            </a:r>
            <a:endParaRPr lang="en-US" altLang="en-US" sz="800">
              <a:solidFill>
                <a:srgbClr val="000000"/>
              </a:solidFill>
            </a:endParaRPr>
          </a:p>
        </p:txBody>
      </p:sp>
      <p:grpSp>
        <p:nvGrpSpPr>
          <p:cNvPr id="38953" name="Group 54"/>
          <p:cNvGrpSpPr>
            <a:grpSpLocks/>
          </p:cNvGrpSpPr>
          <p:nvPr/>
        </p:nvGrpSpPr>
        <p:grpSpPr bwMode="auto">
          <a:xfrm>
            <a:off x="1450975" y="5524500"/>
            <a:ext cx="2081213" cy="1031875"/>
            <a:chOff x="4320" y="16848"/>
            <a:chExt cx="5507" cy="3120"/>
          </a:xfrm>
        </p:grpSpPr>
        <p:sp>
          <p:nvSpPr>
            <p:cNvPr id="38963" name="Text Box 55"/>
            <p:cNvSpPr txBox="1">
              <a:spLocks noChangeArrowheads="1"/>
            </p:cNvSpPr>
            <p:nvPr/>
          </p:nvSpPr>
          <p:spPr bwMode="auto">
            <a:xfrm>
              <a:off x="4320" y="19296"/>
              <a:ext cx="5507"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700" i="1"/>
                <a:t>STELLA</a:t>
              </a:r>
              <a:r>
                <a:rPr lang="en-US" altLang="en-US" sz="700"/>
                <a:t> relational diagram showing variables </a:t>
              </a:r>
              <a:br>
                <a:rPr lang="en-US" altLang="en-US" sz="700"/>
              </a:br>
              <a:r>
                <a:rPr lang="en-US" altLang="en-US" sz="700"/>
                <a:t>and their relationships.</a:t>
              </a:r>
            </a:p>
          </p:txBody>
        </p:sp>
        <p:grpSp>
          <p:nvGrpSpPr>
            <p:cNvPr id="38964" name="Group 56"/>
            <p:cNvGrpSpPr>
              <a:grpSpLocks/>
            </p:cNvGrpSpPr>
            <p:nvPr/>
          </p:nvGrpSpPr>
          <p:grpSpPr bwMode="auto">
            <a:xfrm>
              <a:off x="5009" y="16848"/>
              <a:ext cx="4128" cy="2256"/>
              <a:chOff x="4848" y="16848"/>
              <a:chExt cx="4128" cy="2256"/>
            </a:xfrm>
          </p:grpSpPr>
          <p:sp>
            <p:nvSpPr>
              <p:cNvPr id="38965" name="AutoShape 57"/>
              <p:cNvSpPr>
                <a:spLocks noChangeArrowheads="1"/>
              </p:cNvSpPr>
              <p:nvPr/>
            </p:nvSpPr>
            <p:spPr bwMode="auto">
              <a:xfrm>
                <a:off x="4848" y="16848"/>
                <a:ext cx="4128" cy="2256"/>
              </a:xfrm>
              <a:prstGeom prst="roundRect">
                <a:avLst>
                  <a:gd name="adj" fmla="val 16667"/>
                </a:avLst>
              </a:prstGeom>
              <a:solidFill>
                <a:schemeClr val="bg1"/>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pic>
            <p:nvPicPr>
              <p:cNvPr id="38966" name="Picture 5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3" y="16992"/>
                <a:ext cx="3397" cy="1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38954" name="Picture 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025" y="1238250"/>
            <a:ext cx="8699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55" name="Rectangle 60"/>
          <p:cNvSpPr>
            <a:spLocks noChangeArrowheads="1"/>
          </p:cNvSpPr>
          <p:nvPr/>
        </p:nvSpPr>
        <p:spPr bwMode="auto">
          <a:xfrm>
            <a:off x="4916488" y="1371600"/>
            <a:ext cx="2359025"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000" i="1"/>
              <a:t>STELLA</a:t>
            </a:r>
            <a:r>
              <a:rPr lang="en-US" altLang="en-US" sz="1000"/>
              <a:t> graph showing simulation output. "Slider" and "knob" icons control values of the variable and parameter. "Run" button runs the model.</a:t>
            </a:r>
          </a:p>
        </p:txBody>
      </p:sp>
      <p:sp>
        <p:nvSpPr>
          <p:cNvPr id="38956" name="Text Box 61"/>
          <p:cNvSpPr txBox="1">
            <a:spLocks noChangeArrowheads="1"/>
          </p:cNvSpPr>
          <p:nvPr/>
        </p:nvSpPr>
        <p:spPr bwMode="auto">
          <a:xfrm>
            <a:off x="4645025" y="4730750"/>
            <a:ext cx="42814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41288"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i="1">
                <a:solidFill>
                  <a:srgbClr val="000000"/>
                </a:solidFill>
              </a:rPr>
              <a:t>STELLA</a:t>
            </a:r>
            <a:r>
              <a:rPr lang="en-US" altLang="en-US" sz="1000">
                <a:solidFill>
                  <a:srgbClr val="000000"/>
                </a:solidFill>
              </a:rPr>
              <a:t> is being used this fall in my other TPSS courses—"Computer applications, high technology, and robotics in agriculture" and "Plant growth and development."</a:t>
            </a:r>
          </a:p>
        </p:txBody>
      </p:sp>
      <p:sp>
        <p:nvSpPr>
          <p:cNvPr id="38957" name="Line 62"/>
          <p:cNvSpPr>
            <a:spLocks noChangeShapeType="1"/>
          </p:cNvSpPr>
          <p:nvPr/>
        </p:nvSpPr>
        <p:spPr bwMode="auto">
          <a:xfrm>
            <a:off x="2014538" y="4953000"/>
            <a:ext cx="833437"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58" name="Line 63"/>
          <p:cNvSpPr>
            <a:spLocks noChangeShapeType="1"/>
          </p:cNvSpPr>
          <p:nvPr/>
        </p:nvSpPr>
        <p:spPr bwMode="auto">
          <a:xfrm flipH="1">
            <a:off x="3284538" y="5413375"/>
            <a:ext cx="525462" cy="63500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59" name="Line 64"/>
          <p:cNvSpPr>
            <a:spLocks noChangeShapeType="1"/>
          </p:cNvSpPr>
          <p:nvPr/>
        </p:nvSpPr>
        <p:spPr bwMode="auto">
          <a:xfrm>
            <a:off x="4625975" y="1206500"/>
            <a:ext cx="0" cy="536575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38960" name="Group 65"/>
          <p:cNvGrpSpPr>
            <a:grpSpLocks/>
          </p:cNvGrpSpPr>
          <p:nvPr/>
        </p:nvGrpSpPr>
        <p:grpSpPr bwMode="auto">
          <a:xfrm>
            <a:off x="7165975" y="1127125"/>
            <a:ext cx="1687513" cy="1206500"/>
            <a:chOff x="18960" y="3408"/>
            <a:chExt cx="4464" cy="3648"/>
          </a:xfrm>
        </p:grpSpPr>
        <p:pic>
          <p:nvPicPr>
            <p:cNvPr id="38961"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04" y="3744"/>
              <a:ext cx="3985" cy="3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62" name="AutoShape 67"/>
            <p:cNvSpPr>
              <a:spLocks noChangeArrowheads="1"/>
            </p:cNvSpPr>
            <p:nvPr/>
          </p:nvSpPr>
          <p:spPr bwMode="auto">
            <a:xfrm>
              <a:off x="18960" y="3408"/>
              <a:ext cx="4464" cy="364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sz="4000" smtClean="0"/>
              <a:t>Tip #2</a:t>
            </a:r>
          </a:p>
        </p:txBody>
      </p:sp>
      <p:sp>
        <p:nvSpPr>
          <p:cNvPr id="39939" name="Rectangle 3"/>
          <p:cNvSpPr>
            <a:spLocks noGrp="1" noChangeArrowheads="1"/>
          </p:cNvSpPr>
          <p:nvPr>
            <p:ph type="body" idx="1"/>
          </p:nvPr>
        </p:nvSpPr>
        <p:spPr/>
        <p:txBody>
          <a:bodyPr/>
          <a:lstStyle/>
          <a:p>
            <a:pPr eaLnBrk="1" hangingPunct="1"/>
            <a:r>
              <a:rPr lang="en-US" altLang="en-US" smtClean="0"/>
              <a:t>Minimize detail and try to use simple, jargon-free statements.</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0" y="0"/>
            <a:ext cx="9144000" cy="685800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0963" name="Rectangle 3"/>
          <p:cNvSpPr>
            <a:spLocks noChangeArrowheads="1"/>
          </p:cNvSpPr>
          <p:nvPr/>
        </p:nvSpPr>
        <p:spPr bwMode="auto">
          <a:xfrm>
            <a:off x="0" y="0"/>
            <a:ext cx="9144000" cy="968375"/>
          </a:xfrm>
          <a:prstGeom prst="rect">
            <a:avLst/>
          </a:prstGeom>
          <a:gradFill rotWithShape="1">
            <a:gsLst>
              <a:gs pos="0">
                <a:srgbClr val="0A16FF"/>
              </a:gs>
              <a:gs pos="100000">
                <a:srgbClr val="C8CB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0964" name="Line 4"/>
          <p:cNvSpPr>
            <a:spLocks noChangeShapeType="1"/>
          </p:cNvSpPr>
          <p:nvPr/>
        </p:nvSpPr>
        <p:spPr bwMode="auto">
          <a:xfrm>
            <a:off x="1196975" y="5397500"/>
            <a:ext cx="527050" cy="66675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65" name="Text Box 5"/>
          <p:cNvSpPr txBox="1">
            <a:spLocks noChangeArrowheads="1"/>
          </p:cNvSpPr>
          <p:nvPr/>
        </p:nvSpPr>
        <p:spPr bwMode="auto">
          <a:xfrm>
            <a:off x="217488" y="28575"/>
            <a:ext cx="870902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b="1">
                <a:solidFill>
                  <a:srgbClr val="000000"/>
                </a:solidFill>
              </a:rPr>
              <a:t>Using computer simulation software to enhance student learning</a:t>
            </a:r>
            <a:endParaRPr lang="en-US" altLang="en-US" sz="2000" b="1">
              <a:solidFill>
                <a:srgbClr val="000000"/>
              </a:solidFill>
              <a:latin typeface="Helvetica" panose="020B0604020202020204" pitchFamily="34" charset="0"/>
            </a:endParaRPr>
          </a:p>
          <a:p>
            <a:pPr algn="ctr">
              <a:spcBef>
                <a:spcPct val="50000"/>
              </a:spcBef>
            </a:pPr>
            <a:r>
              <a:rPr lang="en-US" altLang="en-US" sz="1300" b="1">
                <a:solidFill>
                  <a:srgbClr val="000000"/>
                </a:solidFill>
                <a:latin typeface="ESRI AMFM Gas" pitchFamily="2" charset="0"/>
              </a:rPr>
              <a:t>Kent D. Kobayashi</a:t>
            </a:r>
            <a:endParaRPr lang="en-US" altLang="en-US" sz="1600">
              <a:solidFill>
                <a:srgbClr val="000000"/>
              </a:solidFill>
              <a:latin typeface="ESRI AMFM Gas" pitchFamily="2" charset="0"/>
            </a:endParaRPr>
          </a:p>
          <a:p>
            <a:pPr algn="ctr">
              <a:spcBef>
                <a:spcPct val="50000"/>
              </a:spcBef>
            </a:pPr>
            <a:r>
              <a:rPr lang="en-US" altLang="en-US" sz="1100" b="1">
                <a:solidFill>
                  <a:srgbClr val="000000"/>
                </a:solidFill>
              </a:rPr>
              <a:t>Tropical Plant &amp; Soil Sciences Department, University of Hawaii at Manoa</a:t>
            </a:r>
            <a:endParaRPr lang="en-US" altLang="en-US" sz="1300">
              <a:solidFill>
                <a:srgbClr val="000000"/>
              </a:solidFill>
            </a:endParaRPr>
          </a:p>
        </p:txBody>
      </p:sp>
      <p:grpSp>
        <p:nvGrpSpPr>
          <p:cNvPr id="40966" name="Group 6"/>
          <p:cNvGrpSpPr>
            <a:grpSpLocks/>
          </p:cNvGrpSpPr>
          <p:nvPr/>
        </p:nvGrpSpPr>
        <p:grpSpPr bwMode="auto">
          <a:xfrm>
            <a:off x="217488" y="1397000"/>
            <a:ext cx="1741487" cy="301625"/>
            <a:chOff x="4799" y="4080"/>
            <a:chExt cx="4608" cy="912"/>
          </a:xfrm>
        </p:grpSpPr>
        <p:sp>
          <p:nvSpPr>
            <p:cNvPr id="41026" name="Rectangle 7"/>
            <p:cNvSpPr>
              <a:spLocks noChangeArrowheads="1"/>
            </p:cNvSpPr>
            <p:nvPr/>
          </p:nvSpPr>
          <p:spPr bwMode="auto">
            <a:xfrm>
              <a:off x="4799" y="4080"/>
              <a:ext cx="4608"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1027" name="Text Box 8"/>
            <p:cNvSpPr txBox="1">
              <a:spLocks noChangeArrowheads="1"/>
            </p:cNvSpPr>
            <p:nvPr/>
          </p:nvSpPr>
          <p:spPr bwMode="auto">
            <a:xfrm>
              <a:off x="4848" y="4224"/>
              <a:ext cx="3744"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Introduction</a:t>
              </a:r>
              <a:endParaRPr lang="en-US" altLang="en-US" sz="1300" b="1">
                <a:latin typeface="Helvetica" panose="020B0604020202020204" pitchFamily="34" charset="0"/>
              </a:endParaRPr>
            </a:p>
          </p:txBody>
        </p:sp>
      </p:grpSp>
      <p:grpSp>
        <p:nvGrpSpPr>
          <p:cNvPr id="40967" name="Group 9"/>
          <p:cNvGrpSpPr>
            <a:grpSpLocks/>
          </p:cNvGrpSpPr>
          <p:nvPr/>
        </p:nvGrpSpPr>
        <p:grpSpPr bwMode="auto">
          <a:xfrm>
            <a:off x="254000" y="2841625"/>
            <a:ext cx="1741488" cy="301625"/>
            <a:chOff x="672" y="8592"/>
            <a:chExt cx="4607" cy="912"/>
          </a:xfrm>
        </p:grpSpPr>
        <p:sp>
          <p:nvSpPr>
            <p:cNvPr id="41024" name="Rectangle 10"/>
            <p:cNvSpPr>
              <a:spLocks noChangeArrowheads="1"/>
            </p:cNvSpPr>
            <p:nvPr/>
          </p:nvSpPr>
          <p:spPr bwMode="auto">
            <a:xfrm>
              <a:off x="672" y="8592"/>
              <a:ext cx="4607"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1025" name="Rectangle 11"/>
            <p:cNvSpPr>
              <a:spLocks noChangeArrowheads="1"/>
            </p:cNvSpPr>
            <p:nvPr/>
          </p:nvSpPr>
          <p:spPr bwMode="auto">
            <a:xfrm>
              <a:off x="720" y="8736"/>
              <a:ext cx="2448"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Methods</a:t>
              </a:r>
            </a:p>
          </p:txBody>
        </p:sp>
      </p:grpSp>
      <p:sp>
        <p:nvSpPr>
          <p:cNvPr id="40968" name="Rectangle 12"/>
          <p:cNvSpPr>
            <a:spLocks noChangeArrowheads="1"/>
          </p:cNvSpPr>
          <p:nvPr/>
        </p:nvSpPr>
        <p:spPr bwMode="auto">
          <a:xfrm>
            <a:off x="4789488" y="2365375"/>
            <a:ext cx="1741487" cy="301625"/>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0969" name="Rectangle 13"/>
          <p:cNvSpPr>
            <a:spLocks noChangeArrowheads="1"/>
          </p:cNvSpPr>
          <p:nvPr/>
        </p:nvSpPr>
        <p:spPr bwMode="auto">
          <a:xfrm>
            <a:off x="4916488" y="2413000"/>
            <a:ext cx="700087"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Results</a:t>
            </a:r>
            <a:endParaRPr lang="en-US" altLang="en-US" sz="1300" b="1">
              <a:latin typeface="Helvetica" panose="020B0604020202020204" pitchFamily="34" charset="0"/>
            </a:endParaRPr>
          </a:p>
        </p:txBody>
      </p:sp>
      <p:grpSp>
        <p:nvGrpSpPr>
          <p:cNvPr id="40970" name="Group 14"/>
          <p:cNvGrpSpPr>
            <a:grpSpLocks/>
          </p:cNvGrpSpPr>
          <p:nvPr/>
        </p:nvGrpSpPr>
        <p:grpSpPr bwMode="auto">
          <a:xfrm>
            <a:off x="4789488" y="5334000"/>
            <a:ext cx="1560512" cy="301625"/>
            <a:chOff x="12672" y="15936"/>
            <a:chExt cx="4128" cy="912"/>
          </a:xfrm>
        </p:grpSpPr>
        <p:sp>
          <p:nvSpPr>
            <p:cNvPr id="41022" name="Rectangle 15"/>
            <p:cNvSpPr>
              <a:spLocks noChangeArrowheads="1"/>
            </p:cNvSpPr>
            <p:nvPr/>
          </p:nvSpPr>
          <p:spPr bwMode="auto">
            <a:xfrm>
              <a:off x="12672" y="15936"/>
              <a:ext cx="4128"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nchor="ct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endParaRPr lang="en-US" altLang="en-US" sz="500">
                <a:latin typeface="Times" panose="02020603050405020304" pitchFamily="18" charset="0"/>
              </a:endParaRPr>
            </a:p>
          </p:txBody>
        </p:sp>
        <p:sp>
          <p:nvSpPr>
            <p:cNvPr id="41023" name="Rectangle 16"/>
            <p:cNvSpPr>
              <a:spLocks noChangeArrowheads="1"/>
            </p:cNvSpPr>
            <p:nvPr/>
          </p:nvSpPr>
          <p:spPr bwMode="auto">
            <a:xfrm>
              <a:off x="12855" y="16128"/>
              <a:ext cx="2995"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Conclusions</a:t>
              </a:r>
            </a:p>
          </p:txBody>
        </p:sp>
      </p:grpSp>
      <p:sp>
        <p:nvSpPr>
          <p:cNvPr id="40971" name="Text Box 17"/>
          <p:cNvSpPr txBox="1">
            <a:spLocks noChangeArrowheads="1"/>
          </p:cNvSpPr>
          <p:nvPr/>
        </p:nvSpPr>
        <p:spPr bwMode="auto">
          <a:xfrm>
            <a:off x="217488" y="1841500"/>
            <a:ext cx="435292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a:solidFill>
                  <a:srgbClr val="000000"/>
                </a:solidFill>
              </a:rPr>
              <a:t>How can the student-learning experience be enhanced using computer simulations?</a:t>
            </a:r>
          </a:p>
          <a:p>
            <a:pPr algn="just"/>
            <a:endParaRPr lang="en-US" altLang="en-US" sz="1000">
              <a:solidFill>
                <a:srgbClr val="000000"/>
              </a:solidFill>
            </a:endParaRPr>
          </a:p>
          <a:p>
            <a:pPr algn="just"/>
            <a:r>
              <a:rPr lang="en-US" altLang="en-US" sz="1000">
                <a:solidFill>
                  <a:srgbClr val="000000"/>
                </a:solidFill>
              </a:rPr>
              <a:t>This paper describes the use of several simulation programs to promote active, hands-on learning in a graduate course on crop modeling.</a:t>
            </a:r>
          </a:p>
        </p:txBody>
      </p:sp>
      <p:sp>
        <p:nvSpPr>
          <p:cNvPr id="40972" name="Text Box 18"/>
          <p:cNvSpPr txBox="1">
            <a:spLocks noChangeArrowheads="1"/>
          </p:cNvSpPr>
          <p:nvPr/>
        </p:nvSpPr>
        <p:spPr bwMode="auto">
          <a:xfrm>
            <a:off x="217488" y="3317875"/>
            <a:ext cx="4352925"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i="1">
                <a:solidFill>
                  <a:srgbClr val="000000"/>
                </a:solidFill>
              </a:rPr>
              <a:t>TPSS 601 Crop Modeling</a:t>
            </a:r>
            <a:r>
              <a:rPr lang="en-US" altLang="en-US" sz="1000">
                <a:solidFill>
                  <a:srgbClr val="000000"/>
                </a:solidFill>
              </a:rPr>
              <a:t> covers modeling crop growth and development. In the laboratory session, students discuss scientific papers.</a:t>
            </a:r>
          </a:p>
          <a:p>
            <a:pPr algn="just"/>
            <a:endParaRPr lang="en-US" altLang="en-US" sz="1000">
              <a:solidFill>
                <a:srgbClr val="000000"/>
              </a:solidFill>
            </a:endParaRPr>
          </a:p>
          <a:p>
            <a:pPr algn="just"/>
            <a:r>
              <a:rPr lang="en-US" altLang="en-US" sz="1000">
                <a:solidFill>
                  <a:srgbClr val="000000"/>
                </a:solidFill>
              </a:rPr>
              <a:t>Software to do crop simulations—</a:t>
            </a:r>
            <a:r>
              <a:rPr lang="en-US" altLang="en-US" sz="1000" b="1" i="1">
                <a:solidFill>
                  <a:srgbClr val="000000"/>
                </a:solidFill>
              </a:rPr>
              <a:t>CSMP, BASIC, and STELLA</a:t>
            </a:r>
            <a:r>
              <a:rPr lang="en-US" altLang="en-US" sz="1000">
                <a:solidFill>
                  <a:srgbClr val="000000"/>
                </a:solidFill>
              </a:rPr>
              <a:t>—were introduced into the lab session. Using these software, students developed their own crop models for homework and lab assignments, and a term project.</a:t>
            </a:r>
          </a:p>
          <a:p>
            <a:pPr>
              <a:lnSpc>
                <a:spcPct val="150000"/>
              </a:lnSpc>
              <a:spcBef>
                <a:spcPct val="50000"/>
              </a:spcBef>
            </a:pPr>
            <a:endParaRPr lang="en-US" altLang="en-US" sz="1000">
              <a:solidFill>
                <a:srgbClr val="000000"/>
              </a:solidFill>
            </a:endParaRPr>
          </a:p>
        </p:txBody>
      </p:sp>
      <p:sp>
        <p:nvSpPr>
          <p:cNvPr id="40973" name="Text Box 19"/>
          <p:cNvSpPr txBox="1">
            <a:spLocks noChangeArrowheads="1"/>
          </p:cNvSpPr>
          <p:nvPr/>
        </p:nvSpPr>
        <p:spPr bwMode="auto">
          <a:xfrm>
            <a:off x="4681538" y="5691188"/>
            <a:ext cx="4244975"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15888"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000">
                <a:solidFill>
                  <a:srgbClr val="000000"/>
                </a:solidFill>
              </a:rPr>
              <a:t>Use of computer simulation software in a crop modeling course enabled students to develop crop models, thereby enhancing active learning through hands-on experience.</a:t>
            </a:r>
          </a:p>
        </p:txBody>
      </p:sp>
      <p:sp>
        <p:nvSpPr>
          <p:cNvPr id="40974" name="Text Box 20"/>
          <p:cNvSpPr txBox="1">
            <a:spLocks noChangeArrowheads="1"/>
          </p:cNvSpPr>
          <p:nvPr/>
        </p:nvSpPr>
        <p:spPr bwMode="auto">
          <a:xfrm>
            <a:off x="4681538" y="2825750"/>
            <a:ext cx="4462462"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09538" indent="92075" defTabSz="204788">
              <a:tabLst>
                <a:tab pos="204788" algn="l"/>
              </a:tabLst>
              <a:defRPr>
                <a:solidFill>
                  <a:schemeClr val="tx1"/>
                </a:solidFill>
                <a:latin typeface="Arial" panose="020B0604020202020204" pitchFamily="34" charset="0"/>
              </a:defRPr>
            </a:lvl1pPr>
            <a:lvl2pPr marL="742950" indent="-285750" defTabSz="204788">
              <a:tabLst>
                <a:tab pos="204788" algn="l"/>
              </a:tabLst>
              <a:defRPr>
                <a:solidFill>
                  <a:schemeClr val="tx1"/>
                </a:solidFill>
                <a:latin typeface="Arial" panose="020B0604020202020204" pitchFamily="34" charset="0"/>
              </a:defRPr>
            </a:lvl2pPr>
            <a:lvl3pPr marL="1143000" indent="-228600" defTabSz="204788">
              <a:tabLst>
                <a:tab pos="204788" algn="l"/>
              </a:tabLst>
              <a:defRPr>
                <a:solidFill>
                  <a:schemeClr val="tx1"/>
                </a:solidFill>
                <a:latin typeface="Arial" panose="020B0604020202020204" pitchFamily="34" charset="0"/>
              </a:defRPr>
            </a:lvl3pPr>
            <a:lvl4pPr marL="1600200" indent="-228600" defTabSz="204788">
              <a:tabLst>
                <a:tab pos="204788" algn="l"/>
              </a:tabLst>
              <a:defRPr>
                <a:solidFill>
                  <a:schemeClr val="tx1"/>
                </a:solidFill>
                <a:latin typeface="Arial" panose="020B0604020202020204" pitchFamily="34" charset="0"/>
              </a:defRPr>
            </a:lvl4pPr>
            <a:lvl5pPr marL="2057400" indent="-228600" defTabSz="204788">
              <a:tabLst>
                <a:tab pos="204788" algn="l"/>
              </a:tabLst>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9pPr>
          </a:lstStyle>
          <a:p>
            <a:pPr>
              <a:buFont typeface="Wingdings" panose="05000000000000000000" pitchFamily="2" charset="2"/>
              <a:buChar char="§"/>
            </a:pPr>
            <a:r>
              <a:rPr lang="en-US" altLang="en-US" sz="1000">
                <a:solidFill>
                  <a:srgbClr val="000000"/>
                </a:solidFill>
              </a:rPr>
              <a:t>Enhanced understanding of crop physiology and relationship 	between crop and environment.</a:t>
            </a:r>
          </a:p>
          <a:p>
            <a:pPr>
              <a:buFont typeface="Wingdings" panose="05000000000000000000" pitchFamily="2" charset="2"/>
              <a:buChar char="§"/>
            </a:pPr>
            <a:r>
              <a:rPr lang="en-US" altLang="en-US" sz="1000">
                <a:solidFill>
                  <a:srgbClr val="000000"/>
                </a:solidFill>
              </a:rPr>
              <a:t>Students had hands-on experience developing their own crop models.</a:t>
            </a:r>
          </a:p>
          <a:p>
            <a:pPr>
              <a:buFont typeface="Wingdings" panose="05000000000000000000" pitchFamily="2" charset="2"/>
              <a:buChar char="§"/>
            </a:pPr>
            <a:r>
              <a:rPr lang="en-US" altLang="en-US" sz="1000">
                <a:solidFill>
                  <a:srgbClr val="000000"/>
                </a:solidFill>
              </a:rPr>
              <a:t>Enabled exploring "what if" scenarios.</a:t>
            </a:r>
          </a:p>
        </p:txBody>
      </p:sp>
      <p:graphicFrame>
        <p:nvGraphicFramePr>
          <p:cNvPr id="252997" name="Group 69"/>
          <p:cNvGraphicFramePr>
            <a:graphicFrameLocks noGrp="1"/>
          </p:cNvGraphicFramePr>
          <p:nvPr/>
        </p:nvGraphicFramePr>
        <p:xfrm>
          <a:off x="5080000" y="3548063"/>
          <a:ext cx="3556000" cy="974725"/>
        </p:xfrm>
        <a:graphic>
          <a:graphicData uri="http://schemas.openxmlformats.org/drawingml/2006/table">
            <a:tbl>
              <a:tblPr/>
              <a:tblGrid>
                <a:gridCol w="471488"/>
                <a:gridCol w="1443037"/>
                <a:gridCol w="1641475"/>
              </a:tblGrid>
              <a:tr h="96704">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Software</a:t>
                      </a: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Advantages</a:t>
                      </a:r>
                    </a:p>
                  </a:txBody>
                  <a:tcPr marL="20510" marR="20510" marT="10254" marB="102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Disadvantages</a:t>
                      </a:r>
                    </a:p>
                  </a:txBody>
                  <a:tcPr marL="20510" marR="20510" marT="10254" marB="1025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431">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CSMP</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Simple coding.</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Models already available.</a:t>
                      </a: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Crude graphs.</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Need to run on mainframe computer.</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0019">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BASIC</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Simple coding.</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Models already available.</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Students would have to learn language.</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Many lines of code needed.</a:t>
                      </a: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572">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STELLA</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Graphical icon based.</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Relational diagram approach.</a:t>
                      </a: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r>
                        <a:rPr kumimoji="0" lang="en-US" sz="500" b="0" i="0" u="none" strike="noStrike" cap="none" normalizeH="0" baseline="0" smtClean="0">
                          <a:ln>
                            <a:noFill/>
                          </a:ln>
                          <a:solidFill>
                            <a:schemeClr val="tx1"/>
                          </a:solidFill>
                          <a:effectLst/>
                          <a:latin typeface="Arial" charset="0"/>
                        </a:rPr>
                        <a:t>Logistics—only Mac version used.</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r>
                        <a:rPr kumimoji="0" lang="en-US" sz="500" b="0" i="0" u="none" strike="noStrike" cap="none" normalizeH="0" baseline="0" smtClean="0">
                          <a:ln>
                            <a:noFill/>
                          </a:ln>
                          <a:solidFill>
                            <a:schemeClr val="tx1"/>
                          </a:solidFill>
                          <a:effectLst/>
                          <a:latin typeface="Arial" charset="0"/>
                        </a:rPr>
                        <a:t>Software is expensive.</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40997" name="Group 43"/>
          <p:cNvGrpSpPr>
            <a:grpSpLocks/>
          </p:cNvGrpSpPr>
          <p:nvPr/>
        </p:nvGrpSpPr>
        <p:grpSpPr bwMode="auto">
          <a:xfrm>
            <a:off x="327025" y="4635500"/>
            <a:ext cx="1704975" cy="776288"/>
            <a:chOff x="816" y="13824"/>
            <a:chExt cx="4510" cy="2347"/>
          </a:xfrm>
        </p:grpSpPr>
        <p:grpSp>
          <p:nvGrpSpPr>
            <p:cNvPr id="41018" name="Group 44"/>
            <p:cNvGrpSpPr>
              <a:grpSpLocks/>
            </p:cNvGrpSpPr>
            <p:nvPr/>
          </p:nvGrpSpPr>
          <p:grpSpPr bwMode="auto">
            <a:xfrm>
              <a:off x="1348" y="13824"/>
              <a:ext cx="3840" cy="1886"/>
              <a:chOff x="1104" y="13824"/>
              <a:chExt cx="3840" cy="1886"/>
            </a:xfrm>
          </p:grpSpPr>
          <p:sp>
            <p:nvSpPr>
              <p:cNvPr id="41020" name="AutoShape 45"/>
              <p:cNvSpPr>
                <a:spLocks noChangeArrowheads="1"/>
              </p:cNvSpPr>
              <p:nvPr/>
            </p:nvSpPr>
            <p:spPr bwMode="auto">
              <a:xfrm>
                <a:off x="1104" y="13824"/>
                <a:ext cx="3840" cy="1872"/>
              </a:xfrm>
              <a:prstGeom prst="roundRect">
                <a:avLst>
                  <a:gd name="adj" fmla="val 16667"/>
                </a:avLst>
              </a:prstGeom>
              <a:solidFill>
                <a:schemeClr val="hlink"/>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1021" name="Text Box 46"/>
              <p:cNvSpPr txBox="1">
                <a:spLocks noChangeArrowheads="1"/>
              </p:cNvSpPr>
              <p:nvPr/>
            </p:nvSpPr>
            <p:spPr bwMode="auto">
              <a:xfrm>
                <a:off x="1247" y="14002"/>
                <a:ext cx="3378" cy="1708"/>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900" b="1"/>
                  <a:t>A=INTGRL(IA,GR)</a:t>
                </a:r>
              </a:p>
              <a:p>
                <a:r>
                  <a:rPr lang="en-US" altLang="en-US" sz="900" b="1"/>
                  <a:t>GR=RGR*A</a:t>
                </a:r>
              </a:p>
              <a:p>
                <a:r>
                  <a:rPr lang="en-US" altLang="en-US" sz="900" b="1"/>
                  <a:t>INCON IA=1.</a:t>
                </a:r>
              </a:p>
              <a:p>
                <a:r>
                  <a:rPr lang="en-US" altLang="en-US" sz="900" b="1"/>
                  <a:t>PARAMETER RGR=0.1</a:t>
                </a:r>
              </a:p>
            </p:txBody>
          </p:sp>
        </p:grpSp>
        <p:sp>
          <p:nvSpPr>
            <p:cNvPr id="41019" name="Text Box 47"/>
            <p:cNvSpPr txBox="1">
              <a:spLocks noChangeArrowheads="1"/>
            </p:cNvSpPr>
            <p:nvPr/>
          </p:nvSpPr>
          <p:spPr bwMode="auto">
            <a:xfrm>
              <a:off x="816" y="15792"/>
              <a:ext cx="4510" cy="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700"/>
                <a:t>Example of lines of </a:t>
              </a:r>
              <a:r>
                <a:rPr lang="en-US" altLang="en-US" sz="700" i="1"/>
                <a:t>CSMP</a:t>
              </a:r>
              <a:r>
                <a:rPr lang="en-US" altLang="en-US" sz="700"/>
                <a:t> language code.</a:t>
              </a:r>
            </a:p>
          </p:txBody>
        </p:sp>
      </p:grpSp>
      <p:grpSp>
        <p:nvGrpSpPr>
          <p:cNvPr id="40998" name="Group 48"/>
          <p:cNvGrpSpPr>
            <a:grpSpLocks/>
          </p:cNvGrpSpPr>
          <p:nvPr/>
        </p:nvGrpSpPr>
        <p:grpSpPr bwMode="auto">
          <a:xfrm>
            <a:off x="2873375" y="4619625"/>
            <a:ext cx="1560513" cy="619125"/>
            <a:chOff x="7392" y="13680"/>
            <a:chExt cx="4128" cy="1872"/>
          </a:xfrm>
        </p:grpSpPr>
        <p:sp>
          <p:nvSpPr>
            <p:cNvPr id="41016" name="AutoShape 49"/>
            <p:cNvSpPr>
              <a:spLocks noChangeArrowheads="1"/>
            </p:cNvSpPr>
            <p:nvPr/>
          </p:nvSpPr>
          <p:spPr bwMode="auto">
            <a:xfrm>
              <a:off x="7392" y="13680"/>
              <a:ext cx="4128" cy="1872"/>
            </a:xfrm>
            <a:prstGeom prst="roundRect">
              <a:avLst>
                <a:gd name="adj" fmla="val 16667"/>
              </a:avLst>
            </a:prstGeom>
            <a:solidFill>
              <a:schemeClr val="hlink"/>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1017" name="Rectangle 50"/>
            <p:cNvSpPr>
              <a:spLocks noChangeArrowheads="1"/>
            </p:cNvSpPr>
            <p:nvPr/>
          </p:nvSpPr>
          <p:spPr bwMode="auto">
            <a:xfrm>
              <a:off x="7535" y="13776"/>
              <a:ext cx="3628" cy="1709"/>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900" b="1"/>
                <a:t>OPEN "I", #1, PS</a:t>
              </a:r>
            </a:p>
            <a:p>
              <a:r>
                <a:rPr lang="en-US" altLang="en-US" sz="900" b="1"/>
                <a:t>INPUT #1, LAT</a:t>
              </a:r>
            </a:p>
            <a:p>
              <a:r>
                <a:rPr lang="en-US" altLang="en-US" sz="900" b="1"/>
                <a:t>SM=.45*(24.3 - .264*LAT)</a:t>
              </a:r>
            </a:p>
            <a:p>
              <a:r>
                <a:rPr lang="en-US" altLang="en-US" sz="900" b="1"/>
                <a:t>SD=SM*(.0186*LAT - .12)</a:t>
              </a:r>
            </a:p>
          </p:txBody>
        </p:sp>
      </p:grpSp>
      <p:sp>
        <p:nvSpPr>
          <p:cNvPr id="40999" name="Text Box 51"/>
          <p:cNvSpPr txBox="1">
            <a:spLocks noChangeArrowheads="1"/>
          </p:cNvSpPr>
          <p:nvPr/>
        </p:nvSpPr>
        <p:spPr bwMode="auto">
          <a:xfrm>
            <a:off x="2720975" y="5302250"/>
            <a:ext cx="1714500" cy="12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700"/>
              <a:t>Example of lines of </a:t>
            </a:r>
            <a:r>
              <a:rPr lang="en-US" altLang="en-US" sz="700" i="1"/>
              <a:t>BASIC</a:t>
            </a:r>
            <a:r>
              <a:rPr lang="en-US" altLang="en-US" sz="700"/>
              <a:t> language code.</a:t>
            </a:r>
          </a:p>
        </p:txBody>
      </p:sp>
      <p:sp>
        <p:nvSpPr>
          <p:cNvPr id="41000" name="Rectangle 52"/>
          <p:cNvSpPr>
            <a:spLocks noChangeArrowheads="1"/>
          </p:cNvSpPr>
          <p:nvPr/>
        </p:nvSpPr>
        <p:spPr bwMode="auto">
          <a:xfrm>
            <a:off x="6276975" y="6350000"/>
            <a:ext cx="1179513"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900" b="1"/>
              <a:t>Acknowledgements</a:t>
            </a:r>
          </a:p>
        </p:txBody>
      </p:sp>
      <p:sp>
        <p:nvSpPr>
          <p:cNvPr id="41001" name="Text Box 53"/>
          <p:cNvSpPr txBox="1">
            <a:spLocks noChangeArrowheads="1"/>
          </p:cNvSpPr>
          <p:nvPr/>
        </p:nvSpPr>
        <p:spPr bwMode="auto">
          <a:xfrm>
            <a:off x="4735513" y="6464300"/>
            <a:ext cx="42449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68288">
              <a:tabLst>
                <a:tab pos="204788" algn="l"/>
              </a:tabLst>
              <a:defRPr>
                <a:solidFill>
                  <a:schemeClr val="tx1"/>
                </a:solidFill>
                <a:latin typeface="Arial" panose="020B0604020202020204" pitchFamily="34" charset="0"/>
              </a:defRPr>
            </a:lvl1pPr>
            <a:lvl2pPr marL="742950" indent="-285750" defTabSz="268288">
              <a:tabLst>
                <a:tab pos="204788" algn="l"/>
              </a:tabLst>
              <a:defRPr>
                <a:solidFill>
                  <a:schemeClr val="tx1"/>
                </a:solidFill>
                <a:latin typeface="Arial" panose="020B0604020202020204" pitchFamily="34" charset="0"/>
              </a:defRPr>
            </a:lvl2pPr>
            <a:lvl3pPr marL="1143000" indent="-228600" defTabSz="268288">
              <a:tabLst>
                <a:tab pos="204788" algn="l"/>
              </a:tabLst>
              <a:defRPr>
                <a:solidFill>
                  <a:schemeClr val="tx1"/>
                </a:solidFill>
                <a:latin typeface="Arial" panose="020B0604020202020204" pitchFamily="34" charset="0"/>
              </a:defRPr>
            </a:lvl3pPr>
            <a:lvl4pPr marL="1600200" indent="-228600" defTabSz="268288">
              <a:tabLst>
                <a:tab pos="204788" algn="l"/>
              </a:tabLst>
              <a:defRPr>
                <a:solidFill>
                  <a:schemeClr val="tx1"/>
                </a:solidFill>
                <a:latin typeface="Arial" panose="020B0604020202020204" pitchFamily="34" charset="0"/>
              </a:defRPr>
            </a:lvl4pPr>
            <a:lvl5pPr marL="2057400" indent="-228600" defTabSz="268288">
              <a:tabLst>
                <a:tab pos="204788" algn="l"/>
              </a:tabLst>
              <a:defRPr>
                <a:solidFill>
                  <a:schemeClr val="tx1"/>
                </a:solidFill>
                <a:latin typeface="Arial" panose="020B0604020202020204" pitchFamily="34" charset="0"/>
              </a:defRPr>
            </a:lvl5pPr>
            <a:lvl6pPr marL="25146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6pPr>
            <a:lvl7pPr marL="29718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7pPr>
            <a:lvl8pPr marL="34290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8pPr>
            <a:lvl9pPr marL="38862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9pPr>
          </a:lstStyle>
          <a:p>
            <a:pPr algn="ctr"/>
            <a:r>
              <a:rPr lang="en-US" altLang="en-US" sz="800">
                <a:solidFill>
                  <a:srgbClr val="000000"/>
                </a:solidFill>
              </a:rPr>
              <a:t>Support from </a:t>
            </a:r>
            <a:r>
              <a:rPr lang="en-US" altLang="en-US" sz="800"/>
              <a:t>President’s Educational Improvement Fund Grant, </a:t>
            </a:r>
            <a:br>
              <a:rPr lang="en-US" altLang="en-US" sz="800"/>
            </a:br>
            <a:r>
              <a:rPr lang="en-US" altLang="en-US" sz="800"/>
              <a:t>University of Hawaii.</a:t>
            </a:r>
            <a:endParaRPr lang="en-US" altLang="en-US" sz="800">
              <a:solidFill>
                <a:srgbClr val="000000"/>
              </a:solidFill>
            </a:endParaRPr>
          </a:p>
        </p:txBody>
      </p:sp>
      <p:grpSp>
        <p:nvGrpSpPr>
          <p:cNvPr id="41002" name="Group 54"/>
          <p:cNvGrpSpPr>
            <a:grpSpLocks/>
          </p:cNvGrpSpPr>
          <p:nvPr/>
        </p:nvGrpSpPr>
        <p:grpSpPr bwMode="auto">
          <a:xfrm>
            <a:off x="1450975" y="5524500"/>
            <a:ext cx="2081213" cy="1031875"/>
            <a:chOff x="4320" y="16848"/>
            <a:chExt cx="5507" cy="3120"/>
          </a:xfrm>
        </p:grpSpPr>
        <p:sp>
          <p:nvSpPr>
            <p:cNvPr id="41012" name="Text Box 55"/>
            <p:cNvSpPr txBox="1">
              <a:spLocks noChangeArrowheads="1"/>
            </p:cNvSpPr>
            <p:nvPr/>
          </p:nvSpPr>
          <p:spPr bwMode="auto">
            <a:xfrm>
              <a:off x="4320" y="19296"/>
              <a:ext cx="5507"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700" i="1"/>
                <a:t>STELLA</a:t>
              </a:r>
              <a:r>
                <a:rPr lang="en-US" altLang="en-US" sz="700"/>
                <a:t> relational diagram showing variables </a:t>
              </a:r>
              <a:br>
                <a:rPr lang="en-US" altLang="en-US" sz="700"/>
              </a:br>
              <a:r>
                <a:rPr lang="en-US" altLang="en-US" sz="700"/>
                <a:t>and their relationships.</a:t>
              </a:r>
            </a:p>
          </p:txBody>
        </p:sp>
        <p:grpSp>
          <p:nvGrpSpPr>
            <p:cNvPr id="41013" name="Group 56"/>
            <p:cNvGrpSpPr>
              <a:grpSpLocks/>
            </p:cNvGrpSpPr>
            <p:nvPr/>
          </p:nvGrpSpPr>
          <p:grpSpPr bwMode="auto">
            <a:xfrm>
              <a:off x="5009" y="16848"/>
              <a:ext cx="4128" cy="2256"/>
              <a:chOff x="4848" y="16848"/>
              <a:chExt cx="4128" cy="2256"/>
            </a:xfrm>
          </p:grpSpPr>
          <p:sp>
            <p:nvSpPr>
              <p:cNvPr id="41014" name="AutoShape 57"/>
              <p:cNvSpPr>
                <a:spLocks noChangeArrowheads="1"/>
              </p:cNvSpPr>
              <p:nvPr/>
            </p:nvSpPr>
            <p:spPr bwMode="auto">
              <a:xfrm>
                <a:off x="4848" y="16848"/>
                <a:ext cx="4128" cy="2256"/>
              </a:xfrm>
              <a:prstGeom prst="roundRect">
                <a:avLst>
                  <a:gd name="adj" fmla="val 16667"/>
                </a:avLst>
              </a:prstGeom>
              <a:solidFill>
                <a:schemeClr val="bg1"/>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pic>
            <p:nvPicPr>
              <p:cNvPr id="41015" name="Picture 5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3" y="16992"/>
                <a:ext cx="3397" cy="1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41003" name="Picture 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025" y="1238250"/>
            <a:ext cx="8699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4" name="Rectangle 60"/>
          <p:cNvSpPr>
            <a:spLocks noChangeArrowheads="1"/>
          </p:cNvSpPr>
          <p:nvPr/>
        </p:nvSpPr>
        <p:spPr bwMode="auto">
          <a:xfrm>
            <a:off x="4916488" y="1371600"/>
            <a:ext cx="2359025"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000" i="1"/>
              <a:t>STELLA</a:t>
            </a:r>
            <a:r>
              <a:rPr lang="en-US" altLang="en-US" sz="1000"/>
              <a:t> graph showing simulation output. "Slider" and "knob" icons control values of the variable and parameter. "Run" button runs the model.</a:t>
            </a:r>
          </a:p>
        </p:txBody>
      </p:sp>
      <p:sp>
        <p:nvSpPr>
          <p:cNvPr id="41005" name="Text Box 61"/>
          <p:cNvSpPr txBox="1">
            <a:spLocks noChangeArrowheads="1"/>
          </p:cNvSpPr>
          <p:nvPr/>
        </p:nvSpPr>
        <p:spPr bwMode="auto">
          <a:xfrm>
            <a:off x="4645025" y="4730750"/>
            <a:ext cx="42814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41288"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i="1">
                <a:solidFill>
                  <a:srgbClr val="000000"/>
                </a:solidFill>
              </a:rPr>
              <a:t>STELLA</a:t>
            </a:r>
            <a:r>
              <a:rPr lang="en-US" altLang="en-US" sz="1000">
                <a:solidFill>
                  <a:srgbClr val="000000"/>
                </a:solidFill>
              </a:rPr>
              <a:t> is being used this fall in my other TPSS courses—"Computer applications, high technology, and robotics in agriculture" and "Plant growth and development."</a:t>
            </a:r>
          </a:p>
        </p:txBody>
      </p:sp>
      <p:sp>
        <p:nvSpPr>
          <p:cNvPr id="41006" name="Line 62"/>
          <p:cNvSpPr>
            <a:spLocks noChangeShapeType="1"/>
          </p:cNvSpPr>
          <p:nvPr/>
        </p:nvSpPr>
        <p:spPr bwMode="auto">
          <a:xfrm>
            <a:off x="2014538" y="4953000"/>
            <a:ext cx="833437"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07" name="Line 63"/>
          <p:cNvSpPr>
            <a:spLocks noChangeShapeType="1"/>
          </p:cNvSpPr>
          <p:nvPr/>
        </p:nvSpPr>
        <p:spPr bwMode="auto">
          <a:xfrm flipH="1">
            <a:off x="3284538" y="5413375"/>
            <a:ext cx="525462" cy="63500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08" name="Line 64"/>
          <p:cNvSpPr>
            <a:spLocks noChangeShapeType="1"/>
          </p:cNvSpPr>
          <p:nvPr/>
        </p:nvSpPr>
        <p:spPr bwMode="auto">
          <a:xfrm>
            <a:off x="4625975" y="1206500"/>
            <a:ext cx="0" cy="536575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1009" name="Group 65"/>
          <p:cNvGrpSpPr>
            <a:grpSpLocks/>
          </p:cNvGrpSpPr>
          <p:nvPr/>
        </p:nvGrpSpPr>
        <p:grpSpPr bwMode="auto">
          <a:xfrm>
            <a:off x="7165975" y="1127125"/>
            <a:ext cx="1687513" cy="1206500"/>
            <a:chOff x="18960" y="3408"/>
            <a:chExt cx="4464" cy="3648"/>
          </a:xfrm>
        </p:grpSpPr>
        <p:pic>
          <p:nvPicPr>
            <p:cNvPr id="41010"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04" y="3744"/>
              <a:ext cx="3985" cy="3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1" name="AutoShape 67"/>
            <p:cNvSpPr>
              <a:spLocks noChangeArrowheads="1"/>
            </p:cNvSpPr>
            <p:nvPr/>
          </p:nvSpPr>
          <p:spPr bwMode="auto">
            <a:xfrm>
              <a:off x="18960" y="3408"/>
              <a:ext cx="4464" cy="364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en-US" sz="4000" smtClean="0"/>
              <a:t>Tip #3</a:t>
            </a:r>
          </a:p>
        </p:txBody>
      </p:sp>
      <p:sp>
        <p:nvSpPr>
          <p:cNvPr id="41987" name="Rectangle 3"/>
          <p:cNvSpPr>
            <a:spLocks noGrp="1" noChangeArrowheads="1"/>
          </p:cNvSpPr>
          <p:nvPr>
            <p:ph type="body" idx="1"/>
          </p:nvPr>
        </p:nvSpPr>
        <p:spPr/>
        <p:txBody>
          <a:bodyPr/>
          <a:lstStyle/>
          <a:p>
            <a:pPr eaLnBrk="1" hangingPunct="1"/>
            <a:r>
              <a:rPr lang="en-US" altLang="en-US" smtClean="0"/>
              <a:t>Remember that pictures, tables, and figures are amenable to poster display </a:t>
            </a:r>
          </a:p>
          <a:p>
            <a:pPr eaLnBrk="1" hangingPunct="1"/>
            <a:endParaRPr lang="en-US" altLang="en-US"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4000" smtClean="0"/>
              <a:t>Text on Slide: Too Much </a:t>
            </a:r>
          </a:p>
        </p:txBody>
      </p:sp>
      <p:sp>
        <p:nvSpPr>
          <p:cNvPr id="8195" name="Rectangle 3"/>
          <p:cNvSpPr>
            <a:spLocks noGrp="1" noChangeArrowheads="1"/>
          </p:cNvSpPr>
          <p:nvPr>
            <p:ph type="body" idx="1"/>
          </p:nvPr>
        </p:nvSpPr>
        <p:spPr/>
        <p:txBody>
          <a:bodyPr/>
          <a:lstStyle/>
          <a:p>
            <a:pPr marL="0" indent="0" eaLnBrk="1" hangingPunct="1">
              <a:lnSpc>
                <a:spcPct val="80000"/>
              </a:lnSpc>
              <a:buFont typeface="Wingdings" panose="05000000000000000000" pitchFamily="2" charset="2"/>
              <a:buNone/>
            </a:pPr>
            <a:r>
              <a:rPr lang="en-US" altLang="en-US" sz="2000" smtClean="0">
                <a:latin typeface="Times New Roman" panose="02020603050405020304" pitchFamily="18" charset="0"/>
              </a:rPr>
              <a:t>When in the Course of human events, it becomes necessary for one people to dissolve the political bands which have connected them with another, to assume among the powers of the earth, the separate and equal station to which the Laws of Nature and of Nature's God entitle them, a decent respect to the opinions of mankind requires that they should declare the causes which impel them to the separation.</a:t>
            </a:r>
          </a:p>
          <a:p>
            <a:pPr marL="0" indent="0" eaLnBrk="1" hangingPunct="1">
              <a:lnSpc>
                <a:spcPct val="80000"/>
              </a:lnSpc>
              <a:buFont typeface="Wingdings" panose="05000000000000000000" pitchFamily="2" charset="2"/>
              <a:buNone/>
            </a:pPr>
            <a:r>
              <a:rPr lang="en-US" altLang="en-US" sz="2000" smtClean="0">
                <a:latin typeface="Times New Roman" panose="02020603050405020304" pitchFamily="18" charset="0"/>
              </a:rPr>
              <a:t> 	We hold these truths to be self-evident, that all men are created equal, that they are endowed by their Creator with certain unalienable Rights, that among these are Life, Liberty, and the pursuit of Happiness.</a:t>
            </a:r>
          </a:p>
          <a:p>
            <a:pPr marL="0" indent="0" eaLnBrk="1" hangingPunct="1">
              <a:lnSpc>
                <a:spcPct val="80000"/>
              </a:lnSpc>
              <a:buFont typeface="Wingdings" panose="05000000000000000000" pitchFamily="2" charset="2"/>
              <a:buNone/>
            </a:pPr>
            <a:r>
              <a:rPr lang="en-US" altLang="en-US" sz="2000" smtClean="0">
                <a:latin typeface="Times New Roman" panose="02020603050405020304" pitchFamily="18" charset="0"/>
              </a:rPr>
              <a:t>	That to secure these rights, Governments are instituted among Men, deriving their just powers from the consent of the governed. </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685800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3011" name="Rectangle 3"/>
          <p:cNvSpPr>
            <a:spLocks noChangeArrowheads="1"/>
          </p:cNvSpPr>
          <p:nvPr/>
        </p:nvSpPr>
        <p:spPr bwMode="auto">
          <a:xfrm>
            <a:off x="0" y="0"/>
            <a:ext cx="9144000" cy="968375"/>
          </a:xfrm>
          <a:prstGeom prst="rect">
            <a:avLst/>
          </a:prstGeom>
          <a:gradFill rotWithShape="1">
            <a:gsLst>
              <a:gs pos="0">
                <a:srgbClr val="0A16FF"/>
              </a:gs>
              <a:gs pos="100000">
                <a:srgbClr val="C8CB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3012" name="Line 4"/>
          <p:cNvSpPr>
            <a:spLocks noChangeShapeType="1"/>
          </p:cNvSpPr>
          <p:nvPr/>
        </p:nvSpPr>
        <p:spPr bwMode="auto">
          <a:xfrm>
            <a:off x="1196975" y="5397500"/>
            <a:ext cx="527050" cy="66675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13" name="Text Box 5"/>
          <p:cNvSpPr txBox="1">
            <a:spLocks noChangeArrowheads="1"/>
          </p:cNvSpPr>
          <p:nvPr/>
        </p:nvSpPr>
        <p:spPr bwMode="auto">
          <a:xfrm>
            <a:off x="217488" y="28575"/>
            <a:ext cx="870902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b="1">
                <a:solidFill>
                  <a:srgbClr val="000000"/>
                </a:solidFill>
              </a:rPr>
              <a:t>Using computer simulation software to enhance student learning</a:t>
            </a:r>
            <a:endParaRPr lang="en-US" altLang="en-US" sz="2000" b="1">
              <a:solidFill>
                <a:srgbClr val="000000"/>
              </a:solidFill>
              <a:latin typeface="Helvetica" panose="020B0604020202020204" pitchFamily="34" charset="0"/>
            </a:endParaRPr>
          </a:p>
          <a:p>
            <a:pPr algn="ctr">
              <a:spcBef>
                <a:spcPct val="50000"/>
              </a:spcBef>
            </a:pPr>
            <a:r>
              <a:rPr lang="en-US" altLang="en-US" sz="1300" b="1">
                <a:solidFill>
                  <a:srgbClr val="000000"/>
                </a:solidFill>
                <a:latin typeface="ESRI AMFM Gas" pitchFamily="2" charset="0"/>
              </a:rPr>
              <a:t>Kent D. Kobayashi</a:t>
            </a:r>
            <a:endParaRPr lang="en-US" altLang="en-US" sz="1600">
              <a:solidFill>
                <a:srgbClr val="000000"/>
              </a:solidFill>
              <a:latin typeface="ESRI AMFM Gas" pitchFamily="2" charset="0"/>
            </a:endParaRPr>
          </a:p>
          <a:p>
            <a:pPr algn="ctr">
              <a:spcBef>
                <a:spcPct val="50000"/>
              </a:spcBef>
            </a:pPr>
            <a:r>
              <a:rPr lang="en-US" altLang="en-US" sz="1100" b="1">
                <a:solidFill>
                  <a:srgbClr val="000000"/>
                </a:solidFill>
              </a:rPr>
              <a:t>Tropical Plant &amp; Soil Sciences Department, University of Hawaii at Manoa</a:t>
            </a:r>
            <a:endParaRPr lang="en-US" altLang="en-US" sz="1300">
              <a:solidFill>
                <a:srgbClr val="000000"/>
              </a:solidFill>
            </a:endParaRPr>
          </a:p>
        </p:txBody>
      </p:sp>
      <p:grpSp>
        <p:nvGrpSpPr>
          <p:cNvPr id="43014" name="Group 6"/>
          <p:cNvGrpSpPr>
            <a:grpSpLocks/>
          </p:cNvGrpSpPr>
          <p:nvPr/>
        </p:nvGrpSpPr>
        <p:grpSpPr bwMode="auto">
          <a:xfrm>
            <a:off x="217488" y="1397000"/>
            <a:ext cx="1741487" cy="301625"/>
            <a:chOff x="4799" y="4080"/>
            <a:chExt cx="4608" cy="912"/>
          </a:xfrm>
        </p:grpSpPr>
        <p:sp>
          <p:nvSpPr>
            <p:cNvPr id="43074" name="Rectangle 7"/>
            <p:cNvSpPr>
              <a:spLocks noChangeArrowheads="1"/>
            </p:cNvSpPr>
            <p:nvPr/>
          </p:nvSpPr>
          <p:spPr bwMode="auto">
            <a:xfrm>
              <a:off x="4799" y="4080"/>
              <a:ext cx="4608"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3075" name="Text Box 8"/>
            <p:cNvSpPr txBox="1">
              <a:spLocks noChangeArrowheads="1"/>
            </p:cNvSpPr>
            <p:nvPr/>
          </p:nvSpPr>
          <p:spPr bwMode="auto">
            <a:xfrm>
              <a:off x="4848" y="4224"/>
              <a:ext cx="3744"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Introduction</a:t>
              </a:r>
              <a:endParaRPr lang="en-US" altLang="en-US" sz="1300" b="1">
                <a:latin typeface="Helvetica" panose="020B0604020202020204" pitchFamily="34" charset="0"/>
              </a:endParaRPr>
            </a:p>
          </p:txBody>
        </p:sp>
      </p:grpSp>
      <p:grpSp>
        <p:nvGrpSpPr>
          <p:cNvPr id="43015" name="Group 9"/>
          <p:cNvGrpSpPr>
            <a:grpSpLocks/>
          </p:cNvGrpSpPr>
          <p:nvPr/>
        </p:nvGrpSpPr>
        <p:grpSpPr bwMode="auto">
          <a:xfrm>
            <a:off x="254000" y="2841625"/>
            <a:ext cx="1741488" cy="301625"/>
            <a:chOff x="672" y="8592"/>
            <a:chExt cx="4607" cy="912"/>
          </a:xfrm>
        </p:grpSpPr>
        <p:sp>
          <p:nvSpPr>
            <p:cNvPr id="43072" name="Rectangle 10"/>
            <p:cNvSpPr>
              <a:spLocks noChangeArrowheads="1"/>
            </p:cNvSpPr>
            <p:nvPr/>
          </p:nvSpPr>
          <p:spPr bwMode="auto">
            <a:xfrm>
              <a:off x="672" y="8592"/>
              <a:ext cx="4607"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3073" name="Rectangle 11"/>
            <p:cNvSpPr>
              <a:spLocks noChangeArrowheads="1"/>
            </p:cNvSpPr>
            <p:nvPr/>
          </p:nvSpPr>
          <p:spPr bwMode="auto">
            <a:xfrm>
              <a:off x="720" y="8736"/>
              <a:ext cx="2448"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Methods</a:t>
              </a:r>
            </a:p>
          </p:txBody>
        </p:sp>
      </p:grpSp>
      <p:sp>
        <p:nvSpPr>
          <p:cNvPr id="43016" name="Rectangle 12"/>
          <p:cNvSpPr>
            <a:spLocks noChangeArrowheads="1"/>
          </p:cNvSpPr>
          <p:nvPr/>
        </p:nvSpPr>
        <p:spPr bwMode="auto">
          <a:xfrm>
            <a:off x="4789488" y="2365375"/>
            <a:ext cx="1741487" cy="301625"/>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3017" name="Rectangle 13"/>
          <p:cNvSpPr>
            <a:spLocks noChangeArrowheads="1"/>
          </p:cNvSpPr>
          <p:nvPr/>
        </p:nvSpPr>
        <p:spPr bwMode="auto">
          <a:xfrm>
            <a:off x="4916488" y="2413000"/>
            <a:ext cx="700087"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Results</a:t>
            </a:r>
            <a:endParaRPr lang="en-US" altLang="en-US" sz="1300" b="1">
              <a:latin typeface="Helvetica" panose="020B0604020202020204" pitchFamily="34" charset="0"/>
            </a:endParaRPr>
          </a:p>
        </p:txBody>
      </p:sp>
      <p:grpSp>
        <p:nvGrpSpPr>
          <p:cNvPr id="43018" name="Group 14"/>
          <p:cNvGrpSpPr>
            <a:grpSpLocks/>
          </p:cNvGrpSpPr>
          <p:nvPr/>
        </p:nvGrpSpPr>
        <p:grpSpPr bwMode="auto">
          <a:xfrm>
            <a:off x="4789488" y="5334000"/>
            <a:ext cx="1560512" cy="301625"/>
            <a:chOff x="12672" y="15936"/>
            <a:chExt cx="4128" cy="912"/>
          </a:xfrm>
        </p:grpSpPr>
        <p:sp>
          <p:nvSpPr>
            <p:cNvPr id="43070" name="Rectangle 15"/>
            <p:cNvSpPr>
              <a:spLocks noChangeArrowheads="1"/>
            </p:cNvSpPr>
            <p:nvPr/>
          </p:nvSpPr>
          <p:spPr bwMode="auto">
            <a:xfrm>
              <a:off x="12672" y="15936"/>
              <a:ext cx="4128"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nchor="ct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endParaRPr lang="en-US" altLang="en-US" sz="500">
                <a:latin typeface="Times" panose="02020603050405020304" pitchFamily="18" charset="0"/>
              </a:endParaRPr>
            </a:p>
          </p:txBody>
        </p:sp>
        <p:sp>
          <p:nvSpPr>
            <p:cNvPr id="43071" name="Rectangle 16"/>
            <p:cNvSpPr>
              <a:spLocks noChangeArrowheads="1"/>
            </p:cNvSpPr>
            <p:nvPr/>
          </p:nvSpPr>
          <p:spPr bwMode="auto">
            <a:xfrm>
              <a:off x="12855" y="16128"/>
              <a:ext cx="2995"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Conclusions</a:t>
              </a:r>
            </a:p>
          </p:txBody>
        </p:sp>
      </p:grpSp>
      <p:sp>
        <p:nvSpPr>
          <p:cNvPr id="43019" name="Text Box 17"/>
          <p:cNvSpPr txBox="1">
            <a:spLocks noChangeArrowheads="1"/>
          </p:cNvSpPr>
          <p:nvPr/>
        </p:nvSpPr>
        <p:spPr bwMode="auto">
          <a:xfrm>
            <a:off x="217488" y="1841500"/>
            <a:ext cx="435292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a:solidFill>
                  <a:srgbClr val="000000"/>
                </a:solidFill>
              </a:rPr>
              <a:t>How can the student-learning experience be enhanced using computer simulations?</a:t>
            </a:r>
          </a:p>
          <a:p>
            <a:pPr algn="just"/>
            <a:endParaRPr lang="en-US" altLang="en-US" sz="1000">
              <a:solidFill>
                <a:srgbClr val="000000"/>
              </a:solidFill>
            </a:endParaRPr>
          </a:p>
          <a:p>
            <a:pPr algn="just"/>
            <a:r>
              <a:rPr lang="en-US" altLang="en-US" sz="1000">
                <a:solidFill>
                  <a:srgbClr val="000000"/>
                </a:solidFill>
              </a:rPr>
              <a:t>This paper describes the use of several simulation programs to promote active, hands-on learning in a graduate course on crop modeling.</a:t>
            </a:r>
          </a:p>
        </p:txBody>
      </p:sp>
      <p:sp>
        <p:nvSpPr>
          <p:cNvPr id="43020" name="Text Box 18"/>
          <p:cNvSpPr txBox="1">
            <a:spLocks noChangeArrowheads="1"/>
          </p:cNvSpPr>
          <p:nvPr/>
        </p:nvSpPr>
        <p:spPr bwMode="auto">
          <a:xfrm>
            <a:off x="217488" y="3317875"/>
            <a:ext cx="4352925"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i="1">
                <a:solidFill>
                  <a:srgbClr val="000000"/>
                </a:solidFill>
              </a:rPr>
              <a:t>TPSS 601 Crop Modeling</a:t>
            </a:r>
            <a:r>
              <a:rPr lang="en-US" altLang="en-US" sz="1000">
                <a:solidFill>
                  <a:srgbClr val="000000"/>
                </a:solidFill>
              </a:rPr>
              <a:t> covers modeling crop growth and development. In the laboratory session, students discuss scientific papers.</a:t>
            </a:r>
          </a:p>
          <a:p>
            <a:pPr algn="just"/>
            <a:endParaRPr lang="en-US" altLang="en-US" sz="1000">
              <a:solidFill>
                <a:srgbClr val="000000"/>
              </a:solidFill>
            </a:endParaRPr>
          </a:p>
          <a:p>
            <a:pPr algn="just"/>
            <a:r>
              <a:rPr lang="en-US" altLang="en-US" sz="1000">
                <a:solidFill>
                  <a:srgbClr val="000000"/>
                </a:solidFill>
              </a:rPr>
              <a:t>Software to do crop simulations—</a:t>
            </a:r>
            <a:r>
              <a:rPr lang="en-US" altLang="en-US" sz="1000" b="1" i="1">
                <a:solidFill>
                  <a:srgbClr val="000000"/>
                </a:solidFill>
              </a:rPr>
              <a:t>CSMP, BASIC, and STELLA</a:t>
            </a:r>
            <a:r>
              <a:rPr lang="en-US" altLang="en-US" sz="1000">
                <a:solidFill>
                  <a:srgbClr val="000000"/>
                </a:solidFill>
              </a:rPr>
              <a:t>—were introduced into the lab session. Using these software, students developed their own crop models for homework and lab assignments, and a term project.</a:t>
            </a:r>
          </a:p>
          <a:p>
            <a:pPr>
              <a:lnSpc>
                <a:spcPct val="150000"/>
              </a:lnSpc>
              <a:spcBef>
                <a:spcPct val="50000"/>
              </a:spcBef>
            </a:pPr>
            <a:endParaRPr lang="en-US" altLang="en-US" sz="1000">
              <a:solidFill>
                <a:srgbClr val="000000"/>
              </a:solidFill>
            </a:endParaRPr>
          </a:p>
        </p:txBody>
      </p:sp>
      <p:sp>
        <p:nvSpPr>
          <p:cNvPr id="43021" name="Text Box 19"/>
          <p:cNvSpPr txBox="1">
            <a:spLocks noChangeArrowheads="1"/>
          </p:cNvSpPr>
          <p:nvPr/>
        </p:nvSpPr>
        <p:spPr bwMode="auto">
          <a:xfrm>
            <a:off x="4681538" y="5691188"/>
            <a:ext cx="4244975"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15888"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000">
                <a:solidFill>
                  <a:srgbClr val="000000"/>
                </a:solidFill>
              </a:rPr>
              <a:t>Use of computer simulation software in a crop modeling course enabled students to develop crop models, thereby enhancing active learning through hands-on experience.</a:t>
            </a:r>
          </a:p>
        </p:txBody>
      </p:sp>
      <p:sp>
        <p:nvSpPr>
          <p:cNvPr id="43022" name="Text Box 20"/>
          <p:cNvSpPr txBox="1">
            <a:spLocks noChangeArrowheads="1"/>
          </p:cNvSpPr>
          <p:nvPr/>
        </p:nvSpPr>
        <p:spPr bwMode="auto">
          <a:xfrm>
            <a:off x="4681538" y="2825750"/>
            <a:ext cx="4462462"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09538" indent="92075" defTabSz="204788">
              <a:tabLst>
                <a:tab pos="204788" algn="l"/>
              </a:tabLst>
              <a:defRPr>
                <a:solidFill>
                  <a:schemeClr val="tx1"/>
                </a:solidFill>
                <a:latin typeface="Arial" panose="020B0604020202020204" pitchFamily="34" charset="0"/>
              </a:defRPr>
            </a:lvl1pPr>
            <a:lvl2pPr marL="742950" indent="-285750" defTabSz="204788">
              <a:tabLst>
                <a:tab pos="204788" algn="l"/>
              </a:tabLst>
              <a:defRPr>
                <a:solidFill>
                  <a:schemeClr val="tx1"/>
                </a:solidFill>
                <a:latin typeface="Arial" panose="020B0604020202020204" pitchFamily="34" charset="0"/>
              </a:defRPr>
            </a:lvl2pPr>
            <a:lvl3pPr marL="1143000" indent="-228600" defTabSz="204788">
              <a:tabLst>
                <a:tab pos="204788" algn="l"/>
              </a:tabLst>
              <a:defRPr>
                <a:solidFill>
                  <a:schemeClr val="tx1"/>
                </a:solidFill>
                <a:latin typeface="Arial" panose="020B0604020202020204" pitchFamily="34" charset="0"/>
              </a:defRPr>
            </a:lvl3pPr>
            <a:lvl4pPr marL="1600200" indent="-228600" defTabSz="204788">
              <a:tabLst>
                <a:tab pos="204788" algn="l"/>
              </a:tabLst>
              <a:defRPr>
                <a:solidFill>
                  <a:schemeClr val="tx1"/>
                </a:solidFill>
                <a:latin typeface="Arial" panose="020B0604020202020204" pitchFamily="34" charset="0"/>
              </a:defRPr>
            </a:lvl4pPr>
            <a:lvl5pPr marL="2057400" indent="-228600" defTabSz="204788">
              <a:tabLst>
                <a:tab pos="204788" algn="l"/>
              </a:tabLst>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9pPr>
          </a:lstStyle>
          <a:p>
            <a:pPr>
              <a:buFont typeface="Wingdings" panose="05000000000000000000" pitchFamily="2" charset="2"/>
              <a:buChar char="§"/>
            </a:pPr>
            <a:r>
              <a:rPr lang="en-US" altLang="en-US" sz="1000">
                <a:solidFill>
                  <a:srgbClr val="000000"/>
                </a:solidFill>
              </a:rPr>
              <a:t>Enhanced understanding of crop physiology and relationship 	between crop and environment.</a:t>
            </a:r>
          </a:p>
          <a:p>
            <a:pPr>
              <a:buFont typeface="Wingdings" panose="05000000000000000000" pitchFamily="2" charset="2"/>
              <a:buChar char="§"/>
            </a:pPr>
            <a:r>
              <a:rPr lang="en-US" altLang="en-US" sz="1000">
                <a:solidFill>
                  <a:srgbClr val="000000"/>
                </a:solidFill>
              </a:rPr>
              <a:t>Students had hands-on experience developing their own crop models.</a:t>
            </a:r>
          </a:p>
          <a:p>
            <a:pPr>
              <a:buFont typeface="Wingdings" panose="05000000000000000000" pitchFamily="2" charset="2"/>
              <a:buChar char="§"/>
            </a:pPr>
            <a:r>
              <a:rPr lang="en-US" altLang="en-US" sz="1000">
                <a:solidFill>
                  <a:srgbClr val="000000"/>
                </a:solidFill>
              </a:rPr>
              <a:t>Enabled exploring "what if" scenarios.</a:t>
            </a:r>
          </a:p>
        </p:txBody>
      </p:sp>
      <p:graphicFrame>
        <p:nvGraphicFramePr>
          <p:cNvPr id="254023" name="Group 71"/>
          <p:cNvGraphicFramePr>
            <a:graphicFrameLocks noGrp="1"/>
          </p:cNvGraphicFramePr>
          <p:nvPr/>
        </p:nvGraphicFramePr>
        <p:xfrm>
          <a:off x="5080000" y="3548063"/>
          <a:ext cx="3556000" cy="1000125"/>
        </p:xfrm>
        <a:graphic>
          <a:graphicData uri="http://schemas.openxmlformats.org/drawingml/2006/table">
            <a:tbl>
              <a:tblPr/>
              <a:tblGrid>
                <a:gridCol w="471488"/>
                <a:gridCol w="1443037"/>
                <a:gridCol w="1641475"/>
              </a:tblGrid>
              <a:tr h="96704">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Software</a:t>
                      </a: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Advantages</a:t>
                      </a:r>
                    </a:p>
                  </a:txBody>
                  <a:tcPr marL="20510" marR="20510" marT="10254" marB="102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Disadvantages</a:t>
                      </a:r>
                    </a:p>
                  </a:txBody>
                  <a:tcPr marL="20510" marR="20510" marT="10254" marB="1025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1130">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CSMP</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Simple coding.</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Models already available.</a:t>
                      </a: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Crude graphs.</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Need to run on mainframe computer.</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18">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BASIC</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Simple coding.</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Models already available.</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Students would have to learn language.</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Many lines of code needed.</a:t>
                      </a: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572">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STELLA</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Graphical icon based.</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Relational diagram approach.</a:t>
                      </a: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r>
                        <a:rPr kumimoji="0" lang="en-US" sz="500" b="0" i="0" u="none" strike="noStrike" cap="none" normalizeH="0" baseline="0" smtClean="0">
                          <a:ln>
                            <a:noFill/>
                          </a:ln>
                          <a:solidFill>
                            <a:schemeClr val="tx1"/>
                          </a:solidFill>
                          <a:effectLst/>
                          <a:latin typeface="Arial" charset="0"/>
                        </a:rPr>
                        <a:t>Logistics—only Mac version used.</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r>
                        <a:rPr kumimoji="0" lang="en-US" sz="500" b="0" i="0" u="none" strike="noStrike" cap="none" normalizeH="0" baseline="0" smtClean="0">
                          <a:ln>
                            <a:noFill/>
                          </a:ln>
                          <a:solidFill>
                            <a:schemeClr val="tx1"/>
                          </a:solidFill>
                          <a:effectLst/>
                          <a:latin typeface="Arial" charset="0"/>
                        </a:rPr>
                        <a:t>Software is expensive.</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43045" name="Group 43"/>
          <p:cNvGrpSpPr>
            <a:grpSpLocks/>
          </p:cNvGrpSpPr>
          <p:nvPr/>
        </p:nvGrpSpPr>
        <p:grpSpPr bwMode="auto">
          <a:xfrm>
            <a:off x="327025" y="4635500"/>
            <a:ext cx="1704975" cy="776288"/>
            <a:chOff x="816" y="13824"/>
            <a:chExt cx="4510" cy="2347"/>
          </a:xfrm>
        </p:grpSpPr>
        <p:grpSp>
          <p:nvGrpSpPr>
            <p:cNvPr id="43066" name="Group 44"/>
            <p:cNvGrpSpPr>
              <a:grpSpLocks/>
            </p:cNvGrpSpPr>
            <p:nvPr/>
          </p:nvGrpSpPr>
          <p:grpSpPr bwMode="auto">
            <a:xfrm>
              <a:off x="1348" y="13824"/>
              <a:ext cx="3840" cy="1886"/>
              <a:chOff x="1104" y="13824"/>
              <a:chExt cx="3840" cy="1886"/>
            </a:xfrm>
          </p:grpSpPr>
          <p:sp>
            <p:nvSpPr>
              <p:cNvPr id="43068" name="AutoShape 45"/>
              <p:cNvSpPr>
                <a:spLocks noChangeArrowheads="1"/>
              </p:cNvSpPr>
              <p:nvPr/>
            </p:nvSpPr>
            <p:spPr bwMode="auto">
              <a:xfrm>
                <a:off x="1104" y="13824"/>
                <a:ext cx="3840" cy="1872"/>
              </a:xfrm>
              <a:prstGeom prst="roundRect">
                <a:avLst>
                  <a:gd name="adj" fmla="val 16667"/>
                </a:avLst>
              </a:prstGeom>
              <a:solidFill>
                <a:schemeClr val="hlink"/>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3069" name="Text Box 46"/>
              <p:cNvSpPr txBox="1">
                <a:spLocks noChangeArrowheads="1"/>
              </p:cNvSpPr>
              <p:nvPr/>
            </p:nvSpPr>
            <p:spPr bwMode="auto">
              <a:xfrm>
                <a:off x="1247" y="14002"/>
                <a:ext cx="3378" cy="1708"/>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900" b="1"/>
                  <a:t>A=INTGRL(IA,GR)</a:t>
                </a:r>
              </a:p>
              <a:p>
                <a:r>
                  <a:rPr lang="en-US" altLang="en-US" sz="900" b="1"/>
                  <a:t>GR=RGR*A</a:t>
                </a:r>
              </a:p>
              <a:p>
                <a:r>
                  <a:rPr lang="en-US" altLang="en-US" sz="900" b="1"/>
                  <a:t>INCON IA=1.</a:t>
                </a:r>
              </a:p>
              <a:p>
                <a:r>
                  <a:rPr lang="en-US" altLang="en-US" sz="900" b="1"/>
                  <a:t>PARAMETER RGR=0.1</a:t>
                </a:r>
              </a:p>
            </p:txBody>
          </p:sp>
        </p:grpSp>
        <p:sp>
          <p:nvSpPr>
            <p:cNvPr id="43067" name="Text Box 47"/>
            <p:cNvSpPr txBox="1">
              <a:spLocks noChangeArrowheads="1"/>
            </p:cNvSpPr>
            <p:nvPr/>
          </p:nvSpPr>
          <p:spPr bwMode="auto">
            <a:xfrm>
              <a:off x="816" y="15792"/>
              <a:ext cx="4510" cy="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700"/>
                <a:t>Example of lines of </a:t>
              </a:r>
              <a:r>
                <a:rPr lang="en-US" altLang="en-US" sz="700" i="1"/>
                <a:t>CSMP</a:t>
              </a:r>
              <a:r>
                <a:rPr lang="en-US" altLang="en-US" sz="700"/>
                <a:t> language code.</a:t>
              </a:r>
            </a:p>
          </p:txBody>
        </p:sp>
      </p:grpSp>
      <p:grpSp>
        <p:nvGrpSpPr>
          <p:cNvPr id="43046" name="Group 48"/>
          <p:cNvGrpSpPr>
            <a:grpSpLocks/>
          </p:cNvGrpSpPr>
          <p:nvPr/>
        </p:nvGrpSpPr>
        <p:grpSpPr bwMode="auto">
          <a:xfrm>
            <a:off x="2873375" y="4619625"/>
            <a:ext cx="1560513" cy="619125"/>
            <a:chOff x="7392" y="13680"/>
            <a:chExt cx="4128" cy="1872"/>
          </a:xfrm>
        </p:grpSpPr>
        <p:sp>
          <p:nvSpPr>
            <p:cNvPr id="43064" name="AutoShape 49"/>
            <p:cNvSpPr>
              <a:spLocks noChangeArrowheads="1"/>
            </p:cNvSpPr>
            <p:nvPr/>
          </p:nvSpPr>
          <p:spPr bwMode="auto">
            <a:xfrm>
              <a:off x="7392" y="13680"/>
              <a:ext cx="4128" cy="1872"/>
            </a:xfrm>
            <a:prstGeom prst="roundRect">
              <a:avLst>
                <a:gd name="adj" fmla="val 16667"/>
              </a:avLst>
            </a:prstGeom>
            <a:solidFill>
              <a:schemeClr val="hlink"/>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3065" name="Rectangle 50"/>
            <p:cNvSpPr>
              <a:spLocks noChangeArrowheads="1"/>
            </p:cNvSpPr>
            <p:nvPr/>
          </p:nvSpPr>
          <p:spPr bwMode="auto">
            <a:xfrm>
              <a:off x="7535" y="13776"/>
              <a:ext cx="3628" cy="1709"/>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900" b="1"/>
                <a:t>OPEN "I", #1, PS</a:t>
              </a:r>
            </a:p>
            <a:p>
              <a:r>
                <a:rPr lang="en-US" altLang="en-US" sz="900" b="1"/>
                <a:t>INPUT #1, LAT</a:t>
              </a:r>
            </a:p>
            <a:p>
              <a:r>
                <a:rPr lang="en-US" altLang="en-US" sz="900" b="1"/>
                <a:t>SM=.45*(24.3 - .264*LAT)</a:t>
              </a:r>
            </a:p>
            <a:p>
              <a:r>
                <a:rPr lang="en-US" altLang="en-US" sz="900" b="1"/>
                <a:t>SD=SM*(.0186*LAT - .12)</a:t>
              </a:r>
            </a:p>
          </p:txBody>
        </p:sp>
      </p:grpSp>
      <p:sp>
        <p:nvSpPr>
          <p:cNvPr id="43047" name="Text Box 51"/>
          <p:cNvSpPr txBox="1">
            <a:spLocks noChangeArrowheads="1"/>
          </p:cNvSpPr>
          <p:nvPr/>
        </p:nvSpPr>
        <p:spPr bwMode="auto">
          <a:xfrm>
            <a:off x="2720975" y="5302250"/>
            <a:ext cx="1714500" cy="12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700"/>
              <a:t>Example of lines of </a:t>
            </a:r>
            <a:r>
              <a:rPr lang="en-US" altLang="en-US" sz="700" i="1"/>
              <a:t>BASIC</a:t>
            </a:r>
            <a:r>
              <a:rPr lang="en-US" altLang="en-US" sz="700"/>
              <a:t> language code.</a:t>
            </a:r>
          </a:p>
        </p:txBody>
      </p:sp>
      <p:sp>
        <p:nvSpPr>
          <p:cNvPr id="43048" name="Rectangle 52"/>
          <p:cNvSpPr>
            <a:spLocks noChangeArrowheads="1"/>
          </p:cNvSpPr>
          <p:nvPr/>
        </p:nvSpPr>
        <p:spPr bwMode="auto">
          <a:xfrm>
            <a:off x="6276975" y="6350000"/>
            <a:ext cx="1179513"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900" b="1"/>
              <a:t>Acknowledgements</a:t>
            </a:r>
          </a:p>
        </p:txBody>
      </p:sp>
      <p:sp>
        <p:nvSpPr>
          <p:cNvPr id="43049" name="Text Box 53"/>
          <p:cNvSpPr txBox="1">
            <a:spLocks noChangeArrowheads="1"/>
          </p:cNvSpPr>
          <p:nvPr/>
        </p:nvSpPr>
        <p:spPr bwMode="auto">
          <a:xfrm>
            <a:off x="4735513" y="6464300"/>
            <a:ext cx="42449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68288">
              <a:tabLst>
                <a:tab pos="204788" algn="l"/>
              </a:tabLst>
              <a:defRPr>
                <a:solidFill>
                  <a:schemeClr val="tx1"/>
                </a:solidFill>
                <a:latin typeface="Arial" panose="020B0604020202020204" pitchFamily="34" charset="0"/>
              </a:defRPr>
            </a:lvl1pPr>
            <a:lvl2pPr marL="742950" indent="-285750" defTabSz="268288">
              <a:tabLst>
                <a:tab pos="204788" algn="l"/>
              </a:tabLst>
              <a:defRPr>
                <a:solidFill>
                  <a:schemeClr val="tx1"/>
                </a:solidFill>
                <a:latin typeface="Arial" panose="020B0604020202020204" pitchFamily="34" charset="0"/>
              </a:defRPr>
            </a:lvl2pPr>
            <a:lvl3pPr marL="1143000" indent="-228600" defTabSz="268288">
              <a:tabLst>
                <a:tab pos="204788" algn="l"/>
              </a:tabLst>
              <a:defRPr>
                <a:solidFill>
                  <a:schemeClr val="tx1"/>
                </a:solidFill>
                <a:latin typeface="Arial" panose="020B0604020202020204" pitchFamily="34" charset="0"/>
              </a:defRPr>
            </a:lvl3pPr>
            <a:lvl4pPr marL="1600200" indent="-228600" defTabSz="268288">
              <a:tabLst>
                <a:tab pos="204788" algn="l"/>
              </a:tabLst>
              <a:defRPr>
                <a:solidFill>
                  <a:schemeClr val="tx1"/>
                </a:solidFill>
                <a:latin typeface="Arial" panose="020B0604020202020204" pitchFamily="34" charset="0"/>
              </a:defRPr>
            </a:lvl4pPr>
            <a:lvl5pPr marL="2057400" indent="-228600" defTabSz="268288">
              <a:tabLst>
                <a:tab pos="204788" algn="l"/>
              </a:tabLst>
              <a:defRPr>
                <a:solidFill>
                  <a:schemeClr val="tx1"/>
                </a:solidFill>
                <a:latin typeface="Arial" panose="020B0604020202020204" pitchFamily="34" charset="0"/>
              </a:defRPr>
            </a:lvl5pPr>
            <a:lvl6pPr marL="25146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6pPr>
            <a:lvl7pPr marL="29718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7pPr>
            <a:lvl8pPr marL="34290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8pPr>
            <a:lvl9pPr marL="38862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9pPr>
          </a:lstStyle>
          <a:p>
            <a:pPr algn="ctr"/>
            <a:r>
              <a:rPr lang="en-US" altLang="en-US" sz="800">
                <a:solidFill>
                  <a:srgbClr val="000000"/>
                </a:solidFill>
              </a:rPr>
              <a:t>Support from </a:t>
            </a:r>
            <a:r>
              <a:rPr lang="en-US" altLang="en-US" sz="800"/>
              <a:t>President’s Educational Improvement Fund Grant, </a:t>
            </a:r>
            <a:br>
              <a:rPr lang="en-US" altLang="en-US" sz="800"/>
            </a:br>
            <a:r>
              <a:rPr lang="en-US" altLang="en-US" sz="800"/>
              <a:t>University of Hawaii.</a:t>
            </a:r>
            <a:endParaRPr lang="en-US" altLang="en-US" sz="800">
              <a:solidFill>
                <a:srgbClr val="000000"/>
              </a:solidFill>
            </a:endParaRPr>
          </a:p>
        </p:txBody>
      </p:sp>
      <p:grpSp>
        <p:nvGrpSpPr>
          <p:cNvPr id="43050" name="Group 54"/>
          <p:cNvGrpSpPr>
            <a:grpSpLocks/>
          </p:cNvGrpSpPr>
          <p:nvPr/>
        </p:nvGrpSpPr>
        <p:grpSpPr bwMode="auto">
          <a:xfrm>
            <a:off x="1450975" y="5524500"/>
            <a:ext cx="2081213" cy="1031875"/>
            <a:chOff x="4320" y="16848"/>
            <a:chExt cx="5507" cy="3120"/>
          </a:xfrm>
        </p:grpSpPr>
        <p:sp>
          <p:nvSpPr>
            <p:cNvPr id="43060" name="Text Box 55"/>
            <p:cNvSpPr txBox="1">
              <a:spLocks noChangeArrowheads="1"/>
            </p:cNvSpPr>
            <p:nvPr/>
          </p:nvSpPr>
          <p:spPr bwMode="auto">
            <a:xfrm>
              <a:off x="4320" y="19296"/>
              <a:ext cx="5507"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700" i="1"/>
                <a:t>STELLA</a:t>
              </a:r>
              <a:r>
                <a:rPr lang="en-US" altLang="en-US" sz="700"/>
                <a:t> relational diagram showing variables </a:t>
              </a:r>
              <a:br>
                <a:rPr lang="en-US" altLang="en-US" sz="700"/>
              </a:br>
              <a:r>
                <a:rPr lang="en-US" altLang="en-US" sz="700"/>
                <a:t>and their relationships.</a:t>
              </a:r>
            </a:p>
          </p:txBody>
        </p:sp>
        <p:grpSp>
          <p:nvGrpSpPr>
            <p:cNvPr id="43061" name="Group 56"/>
            <p:cNvGrpSpPr>
              <a:grpSpLocks/>
            </p:cNvGrpSpPr>
            <p:nvPr/>
          </p:nvGrpSpPr>
          <p:grpSpPr bwMode="auto">
            <a:xfrm>
              <a:off x="5009" y="16848"/>
              <a:ext cx="4128" cy="2256"/>
              <a:chOff x="4848" y="16848"/>
              <a:chExt cx="4128" cy="2256"/>
            </a:xfrm>
          </p:grpSpPr>
          <p:sp>
            <p:nvSpPr>
              <p:cNvPr id="43062" name="AutoShape 57"/>
              <p:cNvSpPr>
                <a:spLocks noChangeArrowheads="1"/>
              </p:cNvSpPr>
              <p:nvPr/>
            </p:nvSpPr>
            <p:spPr bwMode="auto">
              <a:xfrm>
                <a:off x="4848" y="16848"/>
                <a:ext cx="4128" cy="2256"/>
              </a:xfrm>
              <a:prstGeom prst="roundRect">
                <a:avLst>
                  <a:gd name="adj" fmla="val 16667"/>
                </a:avLst>
              </a:prstGeom>
              <a:solidFill>
                <a:schemeClr val="bg1"/>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pic>
            <p:nvPicPr>
              <p:cNvPr id="43063" name="Picture 5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3" y="16992"/>
                <a:ext cx="3397" cy="1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43051" name="Picture 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025" y="1238250"/>
            <a:ext cx="8699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52" name="Rectangle 60"/>
          <p:cNvSpPr>
            <a:spLocks noChangeArrowheads="1"/>
          </p:cNvSpPr>
          <p:nvPr/>
        </p:nvSpPr>
        <p:spPr bwMode="auto">
          <a:xfrm>
            <a:off x="4916488" y="1371600"/>
            <a:ext cx="2359025"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000" i="1"/>
              <a:t>STELLA</a:t>
            </a:r>
            <a:r>
              <a:rPr lang="en-US" altLang="en-US" sz="1000"/>
              <a:t> graph showing simulation output. "Slider" and "knob" icons control values of the variable and parameter. "Run" button runs the model.</a:t>
            </a:r>
          </a:p>
        </p:txBody>
      </p:sp>
      <p:sp>
        <p:nvSpPr>
          <p:cNvPr id="43053" name="Text Box 61"/>
          <p:cNvSpPr txBox="1">
            <a:spLocks noChangeArrowheads="1"/>
          </p:cNvSpPr>
          <p:nvPr/>
        </p:nvSpPr>
        <p:spPr bwMode="auto">
          <a:xfrm>
            <a:off x="4645025" y="4730750"/>
            <a:ext cx="42814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41288"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i="1">
                <a:solidFill>
                  <a:srgbClr val="000000"/>
                </a:solidFill>
              </a:rPr>
              <a:t>STELLA</a:t>
            </a:r>
            <a:r>
              <a:rPr lang="en-US" altLang="en-US" sz="1000">
                <a:solidFill>
                  <a:srgbClr val="000000"/>
                </a:solidFill>
              </a:rPr>
              <a:t> is being used this fall in my other TPSS courses—"Computer applications, high technology, and robotics in agriculture" and "Plant growth and development."</a:t>
            </a:r>
          </a:p>
        </p:txBody>
      </p:sp>
      <p:sp>
        <p:nvSpPr>
          <p:cNvPr id="43054" name="Line 62"/>
          <p:cNvSpPr>
            <a:spLocks noChangeShapeType="1"/>
          </p:cNvSpPr>
          <p:nvPr/>
        </p:nvSpPr>
        <p:spPr bwMode="auto">
          <a:xfrm>
            <a:off x="2014538" y="4953000"/>
            <a:ext cx="833437"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55" name="Line 63"/>
          <p:cNvSpPr>
            <a:spLocks noChangeShapeType="1"/>
          </p:cNvSpPr>
          <p:nvPr/>
        </p:nvSpPr>
        <p:spPr bwMode="auto">
          <a:xfrm flipH="1">
            <a:off x="3284538" y="5413375"/>
            <a:ext cx="525462" cy="63500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56" name="Line 64"/>
          <p:cNvSpPr>
            <a:spLocks noChangeShapeType="1"/>
          </p:cNvSpPr>
          <p:nvPr/>
        </p:nvSpPr>
        <p:spPr bwMode="auto">
          <a:xfrm>
            <a:off x="4625975" y="1206500"/>
            <a:ext cx="0" cy="536575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3057" name="Group 65"/>
          <p:cNvGrpSpPr>
            <a:grpSpLocks/>
          </p:cNvGrpSpPr>
          <p:nvPr/>
        </p:nvGrpSpPr>
        <p:grpSpPr bwMode="auto">
          <a:xfrm>
            <a:off x="7165975" y="1127125"/>
            <a:ext cx="1687513" cy="1206500"/>
            <a:chOff x="18960" y="3408"/>
            <a:chExt cx="4464" cy="3648"/>
          </a:xfrm>
        </p:grpSpPr>
        <p:pic>
          <p:nvPicPr>
            <p:cNvPr id="43058"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04" y="3744"/>
              <a:ext cx="3985" cy="3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59" name="AutoShape 67"/>
            <p:cNvSpPr>
              <a:spLocks noChangeArrowheads="1"/>
            </p:cNvSpPr>
            <p:nvPr/>
          </p:nvSpPr>
          <p:spPr bwMode="auto">
            <a:xfrm>
              <a:off x="18960" y="3408"/>
              <a:ext cx="4464" cy="364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sz="4000" smtClean="0"/>
              <a:t>Tip #4</a:t>
            </a:r>
          </a:p>
        </p:txBody>
      </p:sp>
      <p:sp>
        <p:nvSpPr>
          <p:cNvPr id="44035" name="Rectangle 3"/>
          <p:cNvSpPr>
            <a:spLocks noGrp="1" noChangeArrowheads="1"/>
          </p:cNvSpPr>
          <p:nvPr>
            <p:ph type="body" idx="1"/>
          </p:nvPr>
        </p:nvSpPr>
        <p:spPr/>
        <p:txBody>
          <a:bodyPr/>
          <a:lstStyle/>
          <a:p>
            <a:pPr eaLnBrk="1" hangingPunct="1"/>
            <a:r>
              <a:rPr lang="en-US" altLang="en-US" smtClean="0"/>
              <a:t>If you can, use color in your visuals. </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0" y="0"/>
            <a:ext cx="9144000" cy="685800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5059" name="Rectangle 3"/>
          <p:cNvSpPr>
            <a:spLocks noChangeArrowheads="1"/>
          </p:cNvSpPr>
          <p:nvPr/>
        </p:nvSpPr>
        <p:spPr bwMode="auto">
          <a:xfrm>
            <a:off x="0" y="0"/>
            <a:ext cx="9144000" cy="968375"/>
          </a:xfrm>
          <a:prstGeom prst="rect">
            <a:avLst/>
          </a:prstGeom>
          <a:gradFill rotWithShape="1">
            <a:gsLst>
              <a:gs pos="0">
                <a:srgbClr val="0A16FF"/>
              </a:gs>
              <a:gs pos="100000">
                <a:srgbClr val="C8CB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5060" name="Line 4"/>
          <p:cNvSpPr>
            <a:spLocks noChangeShapeType="1"/>
          </p:cNvSpPr>
          <p:nvPr/>
        </p:nvSpPr>
        <p:spPr bwMode="auto">
          <a:xfrm>
            <a:off x="1196975" y="5397500"/>
            <a:ext cx="527050" cy="66675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061" name="Text Box 5"/>
          <p:cNvSpPr txBox="1">
            <a:spLocks noChangeArrowheads="1"/>
          </p:cNvSpPr>
          <p:nvPr/>
        </p:nvSpPr>
        <p:spPr bwMode="auto">
          <a:xfrm>
            <a:off x="217488" y="28575"/>
            <a:ext cx="870902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b="1">
                <a:solidFill>
                  <a:srgbClr val="000000"/>
                </a:solidFill>
              </a:rPr>
              <a:t>Using computer simulation software to enhance student learning</a:t>
            </a:r>
            <a:endParaRPr lang="en-US" altLang="en-US" sz="2000" b="1">
              <a:solidFill>
                <a:srgbClr val="000000"/>
              </a:solidFill>
              <a:latin typeface="Helvetica" panose="020B0604020202020204" pitchFamily="34" charset="0"/>
            </a:endParaRPr>
          </a:p>
          <a:p>
            <a:pPr algn="ctr">
              <a:spcBef>
                <a:spcPct val="50000"/>
              </a:spcBef>
            </a:pPr>
            <a:r>
              <a:rPr lang="en-US" altLang="en-US" sz="1300" b="1">
                <a:solidFill>
                  <a:srgbClr val="000000"/>
                </a:solidFill>
                <a:latin typeface="ESRI AMFM Gas" pitchFamily="2" charset="0"/>
              </a:rPr>
              <a:t>Kent D. Kobayashi</a:t>
            </a:r>
            <a:endParaRPr lang="en-US" altLang="en-US" sz="1600">
              <a:solidFill>
                <a:srgbClr val="000000"/>
              </a:solidFill>
              <a:latin typeface="ESRI AMFM Gas" pitchFamily="2" charset="0"/>
            </a:endParaRPr>
          </a:p>
          <a:p>
            <a:pPr algn="ctr">
              <a:spcBef>
                <a:spcPct val="50000"/>
              </a:spcBef>
            </a:pPr>
            <a:r>
              <a:rPr lang="en-US" altLang="en-US" sz="1100" b="1">
                <a:solidFill>
                  <a:srgbClr val="000000"/>
                </a:solidFill>
              </a:rPr>
              <a:t>Tropical Plant &amp; Soil Sciences Department, University of Hawaii at Manoa</a:t>
            </a:r>
            <a:endParaRPr lang="en-US" altLang="en-US" sz="1300">
              <a:solidFill>
                <a:srgbClr val="000000"/>
              </a:solidFill>
            </a:endParaRPr>
          </a:p>
        </p:txBody>
      </p:sp>
      <p:grpSp>
        <p:nvGrpSpPr>
          <p:cNvPr id="45062" name="Group 6"/>
          <p:cNvGrpSpPr>
            <a:grpSpLocks/>
          </p:cNvGrpSpPr>
          <p:nvPr/>
        </p:nvGrpSpPr>
        <p:grpSpPr bwMode="auto">
          <a:xfrm>
            <a:off x="217488" y="1397000"/>
            <a:ext cx="1741487" cy="301625"/>
            <a:chOff x="4799" y="4080"/>
            <a:chExt cx="4608" cy="912"/>
          </a:xfrm>
        </p:grpSpPr>
        <p:sp>
          <p:nvSpPr>
            <p:cNvPr id="45122" name="Rectangle 7"/>
            <p:cNvSpPr>
              <a:spLocks noChangeArrowheads="1"/>
            </p:cNvSpPr>
            <p:nvPr/>
          </p:nvSpPr>
          <p:spPr bwMode="auto">
            <a:xfrm>
              <a:off x="4799" y="4080"/>
              <a:ext cx="4608"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5123" name="Text Box 8"/>
            <p:cNvSpPr txBox="1">
              <a:spLocks noChangeArrowheads="1"/>
            </p:cNvSpPr>
            <p:nvPr/>
          </p:nvSpPr>
          <p:spPr bwMode="auto">
            <a:xfrm>
              <a:off x="4848" y="4224"/>
              <a:ext cx="3744"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Introduction</a:t>
              </a:r>
              <a:endParaRPr lang="en-US" altLang="en-US" sz="1300" b="1">
                <a:latin typeface="Helvetica" panose="020B0604020202020204" pitchFamily="34" charset="0"/>
              </a:endParaRPr>
            </a:p>
          </p:txBody>
        </p:sp>
      </p:grpSp>
      <p:grpSp>
        <p:nvGrpSpPr>
          <p:cNvPr id="45063" name="Group 9"/>
          <p:cNvGrpSpPr>
            <a:grpSpLocks/>
          </p:cNvGrpSpPr>
          <p:nvPr/>
        </p:nvGrpSpPr>
        <p:grpSpPr bwMode="auto">
          <a:xfrm>
            <a:off x="254000" y="2841625"/>
            <a:ext cx="1741488" cy="301625"/>
            <a:chOff x="672" y="8592"/>
            <a:chExt cx="4607" cy="912"/>
          </a:xfrm>
        </p:grpSpPr>
        <p:sp>
          <p:nvSpPr>
            <p:cNvPr id="45120" name="Rectangle 10"/>
            <p:cNvSpPr>
              <a:spLocks noChangeArrowheads="1"/>
            </p:cNvSpPr>
            <p:nvPr/>
          </p:nvSpPr>
          <p:spPr bwMode="auto">
            <a:xfrm>
              <a:off x="672" y="8592"/>
              <a:ext cx="4607"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5121" name="Rectangle 11"/>
            <p:cNvSpPr>
              <a:spLocks noChangeArrowheads="1"/>
            </p:cNvSpPr>
            <p:nvPr/>
          </p:nvSpPr>
          <p:spPr bwMode="auto">
            <a:xfrm>
              <a:off x="720" y="8736"/>
              <a:ext cx="2448"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Methods</a:t>
              </a:r>
            </a:p>
          </p:txBody>
        </p:sp>
      </p:grpSp>
      <p:sp>
        <p:nvSpPr>
          <p:cNvPr id="45064" name="Rectangle 12"/>
          <p:cNvSpPr>
            <a:spLocks noChangeArrowheads="1"/>
          </p:cNvSpPr>
          <p:nvPr/>
        </p:nvSpPr>
        <p:spPr bwMode="auto">
          <a:xfrm>
            <a:off x="4789488" y="2365375"/>
            <a:ext cx="1741487" cy="301625"/>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5065" name="Rectangle 13"/>
          <p:cNvSpPr>
            <a:spLocks noChangeArrowheads="1"/>
          </p:cNvSpPr>
          <p:nvPr/>
        </p:nvSpPr>
        <p:spPr bwMode="auto">
          <a:xfrm>
            <a:off x="4916488" y="2413000"/>
            <a:ext cx="700087"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Results</a:t>
            </a:r>
            <a:endParaRPr lang="en-US" altLang="en-US" sz="1300" b="1">
              <a:latin typeface="Helvetica" panose="020B0604020202020204" pitchFamily="34" charset="0"/>
            </a:endParaRPr>
          </a:p>
        </p:txBody>
      </p:sp>
      <p:grpSp>
        <p:nvGrpSpPr>
          <p:cNvPr id="45066" name="Group 14"/>
          <p:cNvGrpSpPr>
            <a:grpSpLocks/>
          </p:cNvGrpSpPr>
          <p:nvPr/>
        </p:nvGrpSpPr>
        <p:grpSpPr bwMode="auto">
          <a:xfrm>
            <a:off x="4789488" y="5334000"/>
            <a:ext cx="1560512" cy="301625"/>
            <a:chOff x="12672" y="15936"/>
            <a:chExt cx="4128" cy="912"/>
          </a:xfrm>
        </p:grpSpPr>
        <p:sp>
          <p:nvSpPr>
            <p:cNvPr id="45118" name="Rectangle 15"/>
            <p:cNvSpPr>
              <a:spLocks noChangeArrowheads="1"/>
            </p:cNvSpPr>
            <p:nvPr/>
          </p:nvSpPr>
          <p:spPr bwMode="auto">
            <a:xfrm>
              <a:off x="12672" y="15936"/>
              <a:ext cx="4128"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nchor="ct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endParaRPr lang="en-US" altLang="en-US" sz="500">
                <a:latin typeface="Times" panose="02020603050405020304" pitchFamily="18" charset="0"/>
              </a:endParaRPr>
            </a:p>
          </p:txBody>
        </p:sp>
        <p:sp>
          <p:nvSpPr>
            <p:cNvPr id="45119" name="Rectangle 16"/>
            <p:cNvSpPr>
              <a:spLocks noChangeArrowheads="1"/>
            </p:cNvSpPr>
            <p:nvPr/>
          </p:nvSpPr>
          <p:spPr bwMode="auto">
            <a:xfrm>
              <a:off x="12855" y="16128"/>
              <a:ext cx="2995"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Conclusions</a:t>
              </a:r>
            </a:p>
          </p:txBody>
        </p:sp>
      </p:grpSp>
      <p:sp>
        <p:nvSpPr>
          <p:cNvPr id="45067" name="Text Box 17"/>
          <p:cNvSpPr txBox="1">
            <a:spLocks noChangeArrowheads="1"/>
          </p:cNvSpPr>
          <p:nvPr/>
        </p:nvSpPr>
        <p:spPr bwMode="auto">
          <a:xfrm>
            <a:off x="217488" y="1841500"/>
            <a:ext cx="435292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a:solidFill>
                  <a:srgbClr val="000000"/>
                </a:solidFill>
              </a:rPr>
              <a:t>How can the student-learning experience be enhanced using computer simulations?</a:t>
            </a:r>
          </a:p>
          <a:p>
            <a:pPr algn="just"/>
            <a:endParaRPr lang="en-US" altLang="en-US" sz="1000">
              <a:solidFill>
                <a:srgbClr val="000000"/>
              </a:solidFill>
            </a:endParaRPr>
          </a:p>
          <a:p>
            <a:pPr algn="just"/>
            <a:r>
              <a:rPr lang="en-US" altLang="en-US" sz="1000">
                <a:solidFill>
                  <a:srgbClr val="000000"/>
                </a:solidFill>
              </a:rPr>
              <a:t>This paper describes the use of several simulation programs to promote active, hands-on learning in a graduate course on crop modeling.</a:t>
            </a:r>
          </a:p>
        </p:txBody>
      </p:sp>
      <p:sp>
        <p:nvSpPr>
          <p:cNvPr id="45068" name="Text Box 18"/>
          <p:cNvSpPr txBox="1">
            <a:spLocks noChangeArrowheads="1"/>
          </p:cNvSpPr>
          <p:nvPr/>
        </p:nvSpPr>
        <p:spPr bwMode="auto">
          <a:xfrm>
            <a:off x="217488" y="3317875"/>
            <a:ext cx="4352925"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i="1">
                <a:solidFill>
                  <a:srgbClr val="000000"/>
                </a:solidFill>
              </a:rPr>
              <a:t>TPSS 601 Crop Modeling</a:t>
            </a:r>
            <a:r>
              <a:rPr lang="en-US" altLang="en-US" sz="1000">
                <a:solidFill>
                  <a:srgbClr val="000000"/>
                </a:solidFill>
              </a:rPr>
              <a:t> covers modeling crop growth and development. In the laboratory session, students discuss scientific papers.</a:t>
            </a:r>
          </a:p>
          <a:p>
            <a:pPr algn="just"/>
            <a:endParaRPr lang="en-US" altLang="en-US" sz="1000">
              <a:solidFill>
                <a:srgbClr val="000000"/>
              </a:solidFill>
            </a:endParaRPr>
          </a:p>
          <a:p>
            <a:pPr algn="just"/>
            <a:r>
              <a:rPr lang="en-US" altLang="en-US" sz="1000">
                <a:solidFill>
                  <a:srgbClr val="000000"/>
                </a:solidFill>
              </a:rPr>
              <a:t>Software to do crop simulations—</a:t>
            </a:r>
            <a:r>
              <a:rPr lang="en-US" altLang="en-US" sz="1000" b="1" i="1">
                <a:solidFill>
                  <a:srgbClr val="000000"/>
                </a:solidFill>
              </a:rPr>
              <a:t>CSMP, BASIC, and STELLA</a:t>
            </a:r>
            <a:r>
              <a:rPr lang="en-US" altLang="en-US" sz="1000">
                <a:solidFill>
                  <a:srgbClr val="000000"/>
                </a:solidFill>
              </a:rPr>
              <a:t>—were introduced into the lab session. Using these software, students developed their own crop models for homework and lab assignments, and a term project.</a:t>
            </a:r>
          </a:p>
          <a:p>
            <a:pPr>
              <a:lnSpc>
                <a:spcPct val="150000"/>
              </a:lnSpc>
              <a:spcBef>
                <a:spcPct val="50000"/>
              </a:spcBef>
            </a:pPr>
            <a:endParaRPr lang="en-US" altLang="en-US" sz="1000">
              <a:solidFill>
                <a:srgbClr val="000000"/>
              </a:solidFill>
            </a:endParaRPr>
          </a:p>
        </p:txBody>
      </p:sp>
      <p:sp>
        <p:nvSpPr>
          <p:cNvPr id="45069" name="Text Box 19"/>
          <p:cNvSpPr txBox="1">
            <a:spLocks noChangeArrowheads="1"/>
          </p:cNvSpPr>
          <p:nvPr/>
        </p:nvSpPr>
        <p:spPr bwMode="auto">
          <a:xfrm>
            <a:off x="4681538" y="5691188"/>
            <a:ext cx="4244975"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15888"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000">
                <a:solidFill>
                  <a:srgbClr val="000000"/>
                </a:solidFill>
              </a:rPr>
              <a:t>Use of computer simulation software in a crop modeling course enabled students to develop crop models, thereby enhancing active learning through hands-on experience.</a:t>
            </a:r>
          </a:p>
        </p:txBody>
      </p:sp>
      <p:sp>
        <p:nvSpPr>
          <p:cNvPr id="45070" name="Text Box 20"/>
          <p:cNvSpPr txBox="1">
            <a:spLocks noChangeArrowheads="1"/>
          </p:cNvSpPr>
          <p:nvPr/>
        </p:nvSpPr>
        <p:spPr bwMode="auto">
          <a:xfrm>
            <a:off x="4681538" y="2825750"/>
            <a:ext cx="4462462"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09538" indent="92075" defTabSz="204788">
              <a:tabLst>
                <a:tab pos="204788" algn="l"/>
              </a:tabLst>
              <a:defRPr>
                <a:solidFill>
                  <a:schemeClr val="tx1"/>
                </a:solidFill>
                <a:latin typeface="Arial" panose="020B0604020202020204" pitchFamily="34" charset="0"/>
              </a:defRPr>
            </a:lvl1pPr>
            <a:lvl2pPr marL="742950" indent="-285750" defTabSz="204788">
              <a:tabLst>
                <a:tab pos="204788" algn="l"/>
              </a:tabLst>
              <a:defRPr>
                <a:solidFill>
                  <a:schemeClr val="tx1"/>
                </a:solidFill>
                <a:latin typeface="Arial" panose="020B0604020202020204" pitchFamily="34" charset="0"/>
              </a:defRPr>
            </a:lvl2pPr>
            <a:lvl3pPr marL="1143000" indent="-228600" defTabSz="204788">
              <a:tabLst>
                <a:tab pos="204788" algn="l"/>
              </a:tabLst>
              <a:defRPr>
                <a:solidFill>
                  <a:schemeClr val="tx1"/>
                </a:solidFill>
                <a:latin typeface="Arial" panose="020B0604020202020204" pitchFamily="34" charset="0"/>
              </a:defRPr>
            </a:lvl3pPr>
            <a:lvl4pPr marL="1600200" indent="-228600" defTabSz="204788">
              <a:tabLst>
                <a:tab pos="204788" algn="l"/>
              </a:tabLst>
              <a:defRPr>
                <a:solidFill>
                  <a:schemeClr val="tx1"/>
                </a:solidFill>
                <a:latin typeface="Arial" panose="020B0604020202020204" pitchFamily="34" charset="0"/>
              </a:defRPr>
            </a:lvl4pPr>
            <a:lvl5pPr marL="2057400" indent="-228600" defTabSz="204788">
              <a:tabLst>
                <a:tab pos="204788" algn="l"/>
              </a:tabLst>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9pPr>
          </a:lstStyle>
          <a:p>
            <a:pPr>
              <a:buFont typeface="Wingdings" panose="05000000000000000000" pitchFamily="2" charset="2"/>
              <a:buChar char="§"/>
            </a:pPr>
            <a:r>
              <a:rPr lang="en-US" altLang="en-US" sz="1000">
                <a:solidFill>
                  <a:srgbClr val="000000"/>
                </a:solidFill>
              </a:rPr>
              <a:t>Enhanced understanding of crop physiology and relationship 	between crop and environment.</a:t>
            </a:r>
          </a:p>
          <a:p>
            <a:pPr>
              <a:buFont typeface="Wingdings" panose="05000000000000000000" pitchFamily="2" charset="2"/>
              <a:buChar char="§"/>
            </a:pPr>
            <a:r>
              <a:rPr lang="en-US" altLang="en-US" sz="1000">
                <a:solidFill>
                  <a:srgbClr val="000000"/>
                </a:solidFill>
              </a:rPr>
              <a:t>Students had hands-on experience developing their own crop models.</a:t>
            </a:r>
          </a:p>
          <a:p>
            <a:pPr>
              <a:buFont typeface="Wingdings" panose="05000000000000000000" pitchFamily="2" charset="2"/>
              <a:buChar char="§"/>
            </a:pPr>
            <a:r>
              <a:rPr lang="en-US" altLang="en-US" sz="1000">
                <a:solidFill>
                  <a:srgbClr val="000000"/>
                </a:solidFill>
              </a:rPr>
              <a:t>Enabled exploring "what if" scenarios.</a:t>
            </a:r>
          </a:p>
        </p:txBody>
      </p:sp>
      <p:graphicFrame>
        <p:nvGraphicFramePr>
          <p:cNvPr id="255045" name="Group 69"/>
          <p:cNvGraphicFramePr>
            <a:graphicFrameLocks noGrp="1"/>
          </p:cNvGraphicFramePr>
          <p:nvPr/>
        </p:nvGraphicFramePr>
        <p:xfrm>
          <a:off x="5080000" y="3548063"/>
          <a:ext cx="3556000" cy="1049337"/>
        </p:xfrm>
        <a:graphic>
          <a:graphicData uri="http://schemas.openxmlformats.org/drawingml/2006/table">
            <a:tbl>
              <a:tblPr/>
              <a:tblGrid>
                <a:gridCol w="471488"/>
                <a:gridCol w="1443037"/>
                <a:gridCol w="1641475"/>
              </a:tblGrid>
              <a:tr h="96704">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Software</a:t>
                      </a: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Advantages</a:t>
                      </a:r>
                    </a:p>
                  </a:txBody>
                  <a:tcPr marL="20510" marR="20510" marT="10254" marB="102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Disadvantages</a:t>
                      </a:r>
                    </a:p>
                  </a:txBody>
                  <a:tcPr marL="20510" marR="20510" marT="10254" marB="1025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6530">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CSMP</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Simple coding.</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Models already available.</a:t>
                      </a: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Crude graphs.</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Need to run on mainframe computer.</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6530">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BASIC</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Simple coding.</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Models already available.</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Students would have to learn language.</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Many lines of code needed.</a:t>
                      </a: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573">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STELLA</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Graphical icon based.</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Relational diagram approach.</a:t>
                      </a: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r>
                        <a:rPr kumimoji="0" lang="en-US" sz="500" b="0" i="0" u="none" strike="noStrike" cap="none" normalizeH="0" baseline="0" smtClean="0">
                          <a:ln>
                            <a:noFill/>
                          </a:ln>
                          <a:solidFill>
                            <a:schemeClr val="tx1"/>
                          </a:solidFill>
                          <a:effectLst/>
                          <a:latin typeface="Arial" charset="0"/>
                        </a:rPr>
                        <a:t>Logistics—only Mac version used.</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r>
                        <a:rPr kumimoji="0" lang="en-US" sz="500" b="0" i="0" u="none" strike="noStrike" cap="none" normalizeH="0" baseline="0" smtClean="0">
                          <a:ln>
                            <a:noFill/>
                          </a:ln>
                          <a:solidFill>
                            <a:schemeClr val="tx1"/>
                          </a:solidFill>
                          <a:effectLst/>
                          <a:latin typeface="Arial" charset="0"/>
                        </a:rPr>
                        <a:t>Software is expensive.</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45093" name="Group 43"/>
          <p:cNvGrpSpPr>
            <a:grpSpLocks/>
          </p:cNvGrpSpPr>
          <p:nvPr/>
        </p:nvGrpSpPr>
        <p:grpSpPr bwMode="auto">
          <a:xfrm>
            <a:off x="327025" y="4635500"/>
            <a:ext cx="1704975" cy="776288"/>
            <a:chOff x="816" y="13824"/>
            <a:chExt cx="4510" cy="2347"/>
          </a:xfrm>
        </p:grpSpPr>
        <p:grpSp>
          <p:nvGrpSpPr>
            <p:cNvPr id="45114" name="Group 44"/>
            <p:cNvGrpSpPr>
              <a:grpSpLocks/>
            </p:cNvGrpSpPr>
            <p:nvPr/>
          </p:nvGrpSpPr>
          <p:grpSpPr bwMode="auto">
            <a:xfrm>
              <a:off x="1348" y="13824"/>
              <a:ext cx="3840" cy="1886"/>
              <a:chOff x="1104" y="13824"/>
              <a:chExt cx="3840" cy="1886"/>
            </a:xfrm>
          </p:grpSpPr>
          <p:sp>
            <p:nvSpPr>
              <p:cNvPr id="45116" name="AutoShape 45"/>
              <p:cNvSpPr>
                <a:spLocks noChangeArrowheads="1"/>
              </p:cNvSpPr>
              <p:nvPr/>
            </p:nvSpPr>
            <p:spPr bwMode="auto">
              <a:xfrm>
                <a:off x="1104" y="13824"/>
                <a:ext cx="3840" cy="1872"/>
              </a:xfrm>
              <a:prstGeom prst="roundRect">
                <a:avLst>
                  <a:gd name="adj" fmla="val 16667"/>
                </a:avLst>
              </a:prstGeom>
              <a:solidFill>
                <a:schemeClr val="hlink"/>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5117" name="Text Box 46"/>
              <p:cNvSpPr txBox="1">
                <a:spLocks noChangeArrowheads="1"/>
              </p:cNvSpPr>
              <p:nvPr/>
            </p:nvSpPr>
            <p:spPr bwMode="auto">
              <a:xfrm>
                <a:off x="1247" y="14002"/>
                <a:ext cx="3378" cy="1708"/>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900" b="1"/>
                  <a:t>A=INTGRL(IA,GR)</a:t>
                </a:r>
              </a:p>
              <a:p>
                <a:r>
                  <a:rPr lang="en-US" altLang="en-US" sz="900" b="1"/>
                  <a:t>GR=RGR*A</a:t>
                </a:r>
              </a:p>
              <a:p>
                <a:r>
                  <a:rPr lang="en-US" altLang="en-US" sz="900" b="1"/>
                  <a:t>INCON IA=1.</a:t>
                </a:r>
              </a:p>
              <a:p>
                <a:r>
                  <a:rPr lang="en-US" altLang="en-US" sz="900" b="1"/>
                  <a:t>PARAMETER RGR=0.1</a:t>
                </a:r>
              </a:p>
            </p:txBody>
          </p:sp>
        </p:grpSp>
        <p:sp>
          <p:nvSpPr>
            <p:cNvPr id="45115" name="Text Box 47"/>
            <p:cNvSpPr txBox="1">
              <a:spLocks noChangeArrowheads="1"/>
            </p:cNvSpPr>
            <p:nvPr/>
          </p:nvSpPr>
          <p:spPr bwMode="auto">
            <a:xfrm>
              <a:off x="816" y="15792"/>
              <a:ext cx="4510" cy="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700"/>
                <a:t>Example of lines of </a:t>
              </a:r>
              <a:r>
                <a:rPr lang="en-US" altLang="en-US" sz="700" i="1"/>
                <a:t>CSMP</a:t>
              </a:r>
              <a:r>
                <a:rPr lang="en-US" altLang="en-US" sz="700"/>
                <a:t> language code.</a:t>
              </a:r>
            </a:p>
          </p:txBody>
        </p:sp>
      </p:grpSp>
      <p:grpSp>
        <p:nvGrpSpPr>
          <p:cNvPr id="45094" name="Group 48"/>
          <p:cNvGrpSpPr>
            <a:grpSpLocks/>
          </p:cNvGrpSpPr>
          <p:nvPr/>
        </p:nvGrpSpPr>
        <p:grpSpPr bwMode="auto">
          <a:xfrm>
            <a:off x="2873375" y="4619625"/>
            <a:ext cx="1560513" cy="619125"/>
            <a:chOff x="7392" y="13680"/>
            <a:chExt cx="4128" cy="1872"/>
          </a:xfrm>
        </p:grpSpPr>
        <p:sp>
          <p:nvSpPr>
            <p:cNvPr id="45112" name="AutoShape 49"/>
            <p:cNvSpPr>
              <a:spLocks noChangeArrowheads="1"/>
            </p:cNvSpPr>
            <p:nvPr/>
          </p:nvSpPr>
          <p:spPr bwMode="auto">
            <a:xfrm>
              <a:off x="7392" y="13680"/>
              <a:ext cx="4128" cy="1872"/>
            </a:xfrm>
            <a:prstGeom prst="roundRect">
              <a:avLst>
                <a:gd name="adj" fmla="val 16667"/>
              </a:avLst>
            </a:prstGeom>
            <a:solidFill>
              <a:schemeClr val="hlink"/>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5113" name="Rectangle 50"/>
            <p:cNvSpPr>
              <a:spLocks noChangeArrowheads="1"/>
            </p:cNvSpPr>
            <p:nvPr/>
          </p:nvSpPr>
          <p:spPr bwMode="auto">
            <a:xfrm>
              <a:off x="7535" y="13776"/>
              <a:ext cx="3628" cy="1709"/>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900" b="1"/>
                <a:t>OPEN "I", #1, PS</a:t>
              </a:r>
            </a:p>
            <a:p>
              <a:r>
                <a:rPr lang="en-US" altLang="en-US" sz="900" b="1"/>
                <a:t>INPUT #1, LAT</a:t>
              </a:r>
            </a:p>
            <a:p>
              <a:r>
                <a:rPr lang="en-US" altLang="en-US" sz="900" b="1"/>
                <a:t>SM=.45*(24.3 - .264*LAT)</a:t>
              </a:r>
            </a:p>
            <a:p>
              <a:r>
                <a:rPr lang="en-US" altLang="en-US" sz="900" b="1"/>
                <a:t>SD=SM*(.0186*LAT - .12)</a:t>
              </a:r>
            </a:p>
          </p:txBody>
        </p:sp>
      </p:grpSp>
      <p:sp>
        <p:nvSpPr>
          <p:cNvPr id="45095" name="Text Box 51"/>
          <p:cNvSpPr txBox="1">
            <a:spLocks noChangeArrowheads="1"/>
          </p:cNvSpPr>
          <p:nvPr/>
        </p:nvSpPr>
        <p:spPr bwMode="auto">
          <a:xfrm>
            <a:off x="2720975" y="5302250"/>
            <a:ext cx="1714500" cy="12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700"/>
              <a:t>Example of lines of </a:t>
            </a:r>
            <a:r>
              <a:rPr lang="en-US" altLang="en-US" sz="700" i="1"/>
              <a:t>BASIC</a:t>
            </a:r>
            <a:r>
              <a:rPr lang="en-US" altLang="en-US" sz="700"/>
              <a:t> language code.</a:t>
            </a:r>
          </a:p>
        </p:txBody>
      </p:sp>
      <p:sp>
        <p:nvSpPr>
          <p:cNvPr id="45096" name="Rectangle 52"/>
          <p:cNvSpPr>
            <a:spLocks noChangeArrowheads="1"/>
          </p:cNvSpPr>
          <p:nvPr/>
        </p:nvSpPr>
        <p:spPr bwMode="auto">
          <a:xfrm>
            <a:off x="6276975" y="6350000"/>
            <a:ext cx="1179513"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900" b="1"/>
              <a:t>Acknowledgements</a:t>
            </a:r>
          </a:p>
        </p:txBody>
      </p:sp>
      <p:sp>
        <p:nvSpPr>
          <p:cNvPr id="45097" name="Text Box 53"/>
          <p:cNvSpPr txBox="1">
            <a:spLocks noChangeArrowheads="1"/>
          </p:cNvSpPr>
          <p:nvPr/>
        </p:nvSpPr>
        <p:spPr bwMode="auto">
          <a:xfrm>
            <a:off x="4735513" y="6464300"/>
            <a:ext cx="42449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68288">
              <a:tabLst>
                <a:tab pos="204788" algn="l"/>
              </a:tabLst>
              <a:defRPr>
                <a:solidFill>
                  <a:schemeClr val="tx1"/>
                </a:solidFill>
                <a:latin typeface="Arial" panose="020B0604020202020204" pitchFamily="34" charset="0"/>
              </a:defRPr>
            </a:lvl1pPr>
            <a:lvl2pPr marL="742950" indent="-285750" defTabSz="268288">
              <a:tabLst>
                <a:tab pos="204788" algn="l"/>
              </a:tabLst>
              <a:defRPr>
                <a:solidFill>
                  <a:schemeClr val="tx1"/>
                </a:solidFill>
                <a:latin typeface="Arial" panose="020B0604020202020204" pitchFamily="34" charset="0"/>
              </a:defRPr>
            </a:lvl2pPr>
            <a:lvl3pPr marL="1143000" indent="-228600" defTabSz="268288">
              <a:tabLst>
                <a:tab pos="204788" algn="l"/>
              </a:tabLst>
              <a:defRPr>
                <a:solidFill>
                  <a:schemeClr val="tx1"/>
                </a:solidFill>
                <a:latin typeface="Arial" panose="020B0604020202020204" pitchFamily="34" charset="0"/>
              </a:defRPr>
            </a:lvl3pPr>
            <a:lvl4pPr marL="1600200" indent="-228600" defTabSz="268288">
              <a:tabLst>
                <a:tab pos="204788" algn="l"/>
              </a:tabLst>
              <a:defRPr>
                <a:solidFill>
                  <a:schemeClr val="tx1"/>
                </a:solidFill>
                <a:latin typeface="Arial" panose="020B0604020202020204" pitchFamily="34" charset="0"/>
              </a:defRPr>
            </a:lvl4pPr>
            <a:lvl5pPr marL="2057400" indent="-228600" defTabSz="268288">
              <a:tabLst>
                <a:tab pos="204788" algn="l"/>
              </a:tabLst>
              <a:defRPr>
                <a:solidFill>
                  <a:schemeClr val="tx1"/>
                </a:solidFill>
                <a:latin typeface="Arial" panose="020B0604020202020204" pitchFamily="34" charset="0"/>
              </a:defRPr>
            </a:lvl5pPr>
            <a:lvl6pPr marL="25146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6pPr>
            <a:lvl7pPr marL="29718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7pPr>
            <a:lvl8pPr marL="34290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8pPr>
            <a:lvl9pPr marL="38862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9pPr>
          </a:lstStyle>
          <a:p>
            <a:pPr algn="ctr"/>
            <a:r>
              <a:rPr lang="en-US" altLang="en-US" sz="800">
                <a:solidFill>
                  <a:srgbClr val="000000"/>
                </a:solidFill>
              </a:rPr>
              <a:t>Support from </a:t>
            </a:r>
            <a:r>
              <a:rPr lang="en-US" altLang="en-US" sz="800"/>
              <a:t>President’s Educational Improvement Fund Grant, </a:t>
            </a:r>
            <a:br>
              <a:rPr lang="en-US" altLang="en-US" sz="800"/>
            </a:br>
            <a:r>
              <a:rPr lang="en-US" altLang="en-US" sz="800"/>
              <a:t>University of Hawaii.</a:t>
            </a:r>
            <a:endParaRPr lang="en-US" altLang="en-US" sz="800">
              <a:solidFill>
                <a:srgbClr val="000000"/>
              </a:solidFill>
            </a:endParaRPr>
          </a:p>
        </p:txBody>
      </p:sp>
      <p:grpSp>
        <p:nvGrpSpPr>
          <p:cNvPr id="45098" name="Group 54"/>
          <p:cNvGrpSpPr>
            <a:grpSpLocks/>
          </p:cNvGrpSpPr>
          <p:nvPr/>
        </p:nvGrpSpPr>
        <p:grpSpPr bwMode="auto">
          <a:xfrm>
            <a:off x="1450975" y="5524500"/>
            <a:ext cx="2081213" cy="1031875"/>
            <a:chOff x="4320" y="16848"/>
            <a:chExt cx="5507" cy="3120"/>
          </a:xfrm>
        </p:grpSpPr>
        <p:sp>
          <p:nvSpPr>
            <p:cNvPr id="45108" name="Text Box 55"/>
            <p:cNvSpPr txBox="1">
              <a:spLocks noChangeArrowheads="1"/>
            </p:cNvSpPr>
            <p:nvPr/>
          </p:nvSpPr>
          <p:spPr bwMode="auto">
            <a:xfrm>
              <a:off x="4320" y="19296"/>
              <a:ext cx="5507"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700" i="1"/>
                <a:t>STELLA</a:t>
              </a:r>
              <a:r>
                <a:rPr lang="en-US" altLang="en-US" sz="700"/>
                <a:t> relational diagram showing variables </a:t>
              </a:r>
              <a:br>
                <a:rPr lang="en-US" altLang="en-US" sz="700"/>
              </a:br>
              <a:r>
                <a:rPr lang="en-US" altLang="en-US" sz="700"/>
                <a:t>and their relationships.</a:t>
              </a:r>
            </a:p>
          </p:txBody>
        </p:sp>
        <p:grpSp>
          <p:nvGrpSpPr>
            <p:cNvPr id="45109" name="Group 56"/>
            <p:cNvGrpSpPr>
              <a:grpSpLocks/>
            </p:cNvGrpSpPr>
            <p:nvPr/>
          </p:nvGrpSpPr>
          <p:grpSpPr bwMode="auto">
            <a:xfrm>
              <a:off x="5009" y="16848"/>
              <a:ext cx="4128" cy="2256"/>
              <a:chOff x="4848" y="16848"/>
              <a:chExt cx="4128" cy="2256"/>
            </a:xfrm>
          </p:grpSpPr>
          <p:sp>
            <p:nvSpPr>
              <p:cNvPr id="45110" name="AutoShape 57"/>
              <p:cNvSpPr>
                <a:spLocks noChangeArrowheads="1"/>
              </p:cNvSpPr>
              <p:nvPr/>
            </p:nvSpPr>
            <p:spPr bwMode="auto">
              <a:xfrm>
                <a:off x="4848" y="16848"/>
                <a:ext cx="4128" cy="2256"/>
              </a:xfrm>
              <a:prstGeom prst="roundRect">
                <a:avLst>
                  <a:gd name="adj" fmla="val 16667"/>
                </a:avLst>
              </a:prstGeom>
              <a:solidFill>
                <a:schemeClr val="bg1"/>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pic>
            <p:nvPicPr>
              <p:cNvPr id="45111" name="Picture 5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3" y="16992"/>
                <a:ext cx="3397" cy="1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45099" name="Picture 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025" y="1238250"/>
            <a:ext cx="8699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100" name="Rectangle 60"/>
          <p:cNvSpPr>
            <a:spLocks noChangeArrowheads="1"/>
          </p:cNvSpPr>
          <p:nvPr/>
        </p:nvSpPr>
        <p:spPr bwMode="auto">
          <a:xfrm>
            <a:off x="4916488" y="1371600"/>
            <a:ext cx="2359025"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000" i="1"/>
              <a:t>STELLA</a:t>
            </a:r>
            <a:r>
              <a:rPr lang="en-US" altLang="en-US" sz="1000"/>
              <a:t> graph showing simulation output. "Slider" and "knob" icons control values of the variable and parameter. "Run" button runs the model.</a:t>
            </a:r>
          </a:p>
        </p:txBody>
      </p:sp>
      <p:sp>
        <p:nvSpPr>
          <p:cNvPr id="45101" name="Text Box 61"/>
          <p:cNvSpPr txBox="1">
            <a:spLocks noChangeArrowheads="1"/>
          </p:cNvSpPr>
          <p:nvPr/>
        </p:nvSpPr>
        <p:spPr bwMode="auto">
          <a:xfrm>
            <a:off x="4645025" y="4730750"/>
            <a:ext cx="42814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41288"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i="1">
                <a:solidFill>
                  <a:srgbClr val="000000"/>
                </a:solidFill>
              </a:rPr>
              <a:t>STELLA</a:t>
            </a:r>
            <a:r>
              <a:rPr lang="en-US" altLang="en-US" sz="1000">
                <a:solidFill>
                  <a:srgbClr val="000000"/>
                </a:solidFill>
              </a:rPr>
              <a:t> is being used this fall in my other TPSS courses—"Computer applications, high technology, and robotics in agriculture" and "Plant growth and development."</a:t>
            </a:r>
          </a:p>
        </p:txBody>
      </p:sp>
      <p:sp>
        <p:nvSpPr>
          <p:cNvPr id="45102" name="Line 62"/>
          <p:cNvSpPr>
            <a:spLocks noChangeShapeType="1"/>
          </p:cNvSpPr>
          <p:nvPr/>
        </p:nvSpPr>
        <p:spPr bwMode="auto">
          <a:xfrm>
            <a:off x="2014538" y="4953000"/>
            <a:ext cx="833437"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03" name="Line 63"/>
          <p:cNvSpPr>
            <a:spLocks noChangeShapeType="1"/>
          </p:cNvSpPr>
          <p:nvPr/>
        </p:nvSpPr>
        <p:spPr bwMode="auto">
          <a:xfrm flipH="1">
            <a:off x="3284538" y="5413375"/>
            <a:ext cx="525462" cy="63500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04" name="Line 64"/>
          <p:cNvSpPr>
            <a:spLocks noChangeShapeType="1"/>
          </p:cNvSpPr>
          <p:nvPr/>
        </p:nvSpPr>
        <p:spPr bwMode="auto">
          <a:xfrm>
            <a:off x="4625975" y="1206500"/>
            <a:ext cx="0" cy="536575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5105" name="Group 65"/>
          <p:cNvGrpSpPr>
            <a:grpSpLocks/>
          </p:cNvGrpSpPr>
          <p:nvPr/>
        </p:nvGrpSpPr>
        <p:grpSpPr bwMode="auto">
          <a:xfrm>
            <a:off x="7165975" y="1127125"/>
            <a:ext cx="1687513" cy="1206500"/>
            <a:chOff x="18960" y="3408"/>
            <a:chExt cx="4464" cy="3648"/>
          </a:xfrm>
        </p:grpSpPr>
        <p:pic>
          <p:nvPicPr>
            <p:cNvPr id="45106"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04" y="3744"/>
              <a:ext cx="3985" cy="3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107" name="AutoShape 67"/>
            <p:cNvSpPr>
              <a:spLocks noChangeArrowheads="1"/>
            </p:cNvSpPr>
            <p:nvPr/>
          </p:nvSpPr>
          <p:spPr bwMode="auto">
            <a:xfrm>
              <a:off x="18960" y="3408"/>
              <a:ext cx="4464" cy="364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sz="4000" smtClean="0"/>
              <a:t>Tip #5</a:t>
            </a:r>
          </a:p>
        </p:txBody>
      </p:sp>
      <p:sp>
        <p:nvSpPr>
          <p:cNvPr id="46083" name="Rectangle 3"/>
          <p:cNvSpPr>
            <a:spLocks noGrp="1" noChangeArrowheads="1"/>
          </p:cNvSpPr>
          <p:nvPr>
            <p:ph type="body" idx="1"/>
          </p:nvPr>
        </p:nvSpPr>
        <p:spPr/>
        <p:txBody>
          <a:bodyPr/>
          <a:lstStyle/>
          <a:p>
            <a:pPr eaLnBrk="1" hangingPunct="1"/>
            <a:r>
              <a:rPr lang="en-US" altLang="en-US" smtClean="0"/>
              <a:t>Make sure your fonts are consistent and are large enough to be read from a distance, i.e., do not simply pin up a set of typed pages--reserve these for your handout. </a:t>
            </a:r>
          </a:p>
          <a:p>
            <a:pPr eaLnBrk="1" hangingPunct="1"/>
            <a:endParaRPr lang="en-US" altLang="en-US" smtClean="0"/>
          </a:p>
          <a:p>
            <a:pPr eaLnBrk="1" hangingPunct="1"/>
            <a:endParaRPr lang="en-US" altLang="en-US" smtClean="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sz="4000" smtClean="0"/>
              <a:t>Tip #6</a:t>
            </a:r>
          </a:p>
        </p:txBody>
      </p:sp>
      <p:sp>
        <p:nvSpPr>
          <p:cNvPr id="47107" name="Rectangle 3"/>
          <p:cNvSpPr>
            <a:spLocks noGrp="1" noChangeArrowheads="1"/>
          </p:cNvSpPr>
          <p:nvPr>
            <p:ph type="body" idx="1"/>
          </p:nvPr>
        </p:nvSpPr>
        <p:spPr/>
        <p:txBody>
          <a:bodyPr/>
          <a:lstStyle/>
          <a:p>
            <a:pPr eaLnBrk="1" hangingPunct="1"/>
            <a:r>
              <a:rPr lang="en-US" altLang="en-US" smtClean="0"/>
              <a:t>Consider using a flow chart or some other method of providing the viewer with a guide to inspecting your display. </a:t>
            </a:r>
          </a:p>
          <a:p>
            <a:pPr eaLnBrk="1" hangingPunct="1"/>
            <a:endParaRPr lang="en-US" altLang="en-US" smtClean="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0" y="0"/>
            <a:ext cx="9144000" cy="685800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8131" name="Rectangle 3"/>
          <p:cNvSpPr>
            <a:spLocks noChangeArrowheads="1"/>
          </p:cNvSpPr>
          <p:nvPr/>
        </p:nvSpPr>
        <p:spPr bwMode="auto">
          <a:xfrm>
            <a:off x="0" y="0"/>
            <a:ext cx="9144000" cy="968375"/>
          </a:xfrm>
          <a:prstGeom prst="rect">
            <a:avLst/>
          </a:prstGeom>
          <a:gradFill rotWithShape="1">
            <a:gsLst>
              <a:gs pos="0">
                <a:srgbClr val="0A16FF"/>
              </a:gs>
              <a:gs pos="100000">
                <a:srgbClr val="C8CB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8132" name="Line 4"/>
          <p:cNvSpPr>
            <a:spLocks noChangeShapeType="1"/>
          </p:cNvSpPr>
          <p:nvPr/>
        </p:nvSpPr>
        <p:spPr bwMode="auto">
          <a:xfrm>
            <a:off x="1196975" y="5397500"/>
            <a:ext cx="527050" cy="66675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133" name="Text Box 5"/>
          <p:cNvSpPr txBox="1">
            <a:spLocks noChangeArrowheads="1"/>
          </p:cNvSpPr>
          <p:nvPr/>
        </p:nvSpPr>
        <p:spPr bwMode="auto">
          <a:xfrm>
            <a:off x="217488" y="28575"/>
            <a:ext cx="870902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b="1">
                <a:solidFill>
                  <a:srgbClr val="000000"/>
                </a:solidFill>
              </a:rPr>
              <a:t>Using computer simulation software to enhance student learning</a:t>
            </a:r>
            <a:endParaRPr lang="en-US" altLang="en-US" sz="2000" b="1">
              <a:solidFill>
                <a:srgbClr val="000000"/>
              </a:solidFill>
              <a:latin typeface="Helvetica" panose="020B0604020202020204" pitchFamily="34" charset="0"/>
            </a:endParaRPr>
          </a:p>
          <a:p>
            <a:pPr algn="ctr">
              <a:spcBef>
                <a:spcPct val="50000"/>
              </a:spcBef>
            </a:pPr>
            <a:r>
              <a:rPr lang="en-US" altLang="en-US" sz="1300" b="1">
                <a:solidFill>
                  <a:srgbClr val="000000"/>
                </a:solidFill>
                <a:latin typeface="ESRI AMFM Gas" pitchFamily="2" charset="0"/>
              </a:rPr>
              <a:t>Kent D. Kobayashi</a:t>
            </a:r>
            <a:endParaRPr lang="en-US" altLang="en-US" sz="1600">
              <a:solidFill>
                <a:srgbClr val="000000"/>
              </a:solidFill>
              <a:latin typeface="ESRI AMFM Gas" pitchFamily="2" charset="0"/>
            </a:endParaRPr>
          </a:p>
          <a:p>
            <a:pPr algn="ctr">
              <a:spcBef>
                <a:spcPct val="50000"/>
              </a:spcBef>
            </a:pPr>
            <a:r>
              <a:rPr lang="en-US" altLang="en-US" sz="1100" b="1">
                <a:solidFill>
                  <a:srgbClr val="000000"/>
                </a:solidFill>
              </a:rPr>
              <a:t>Tropical Plant &amp; Soil Sciences Department, University of Hawaii at Manoa</a:t>
            </a:r>
            <a:endParaRPr lang="en-US" altLang="en-US" sz="1300">
              <a:solidFill>
                <a:srgbClr val="000000"/>
              </a:solidFill>
            </a:endParaRPr>
          </a:p>
        </p:txBody>
      </p:sp>
      <p:grpSp>
        <p:nvGrpSpPr>
          <p:cNvPr id="48134" name="Group 6"/>
          <p:cNvGrpSpPr>
            <a:grpSpLocks/>
          </p:cNvGrpSpPr>
          <p:nvPr/>
        </p:nvGrpSpPr>
        <p:grpSpPr bwMode="auto">
          <a:xfrm>
            <a:off x="217488" y="1397000"/>
            <a:ext cx="1741487" cy="301625"/>
            <a:chOff x="4799" y="4080"/>
            <a:chExt cx="4608" cy="912"/>
          </a:xfrm>
        </p:grpSpPr>
        <p:sp>
          <p:nvSpPr>
            <p:cNvPr id="48194" name="Rectangle 7"/>
            <p:cNvSpPr>
              <a:spLocks noChangeArrowheads="1"/>
            </p:cNvSpPr>
            <p:nvPr/>
          </p:nvSpPr>
          <p:spPr bwMode="auto">
            <a:xfrm>
              <a:off x="4799" y="4080"/>
              <a:ext cx="4608"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8195" name="Text Box 8"/>
            <p:cNvSpPr txBox="1">
              <a:spLocks noChangeArrowheads="1"/>
            </p:cNvSpPr>
            <p:nvPr/>
          </p:nvSpPr>
          <p:spPr bwMode="auto">
            <a:xfrm>
              <a:off x="4848" y="4224"/>
              <a:ext cx="3744"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Introduction</a:t>
              </a:r>
              <a:endParaRPr lang="en-US" altLang="en-US" sz="1300" b="1">
                <a:latin typeface="Helvetica" panose="020B0604020202020204" pitchFamily="34" charset="0"/>
              </a:endParaRPr>
            </a:p>
          </p:txBody>
        </p:sp>
      </p:grpSp>
      <p:grpSp>
        <p:nvGrpSpPr>
          <p:cNvPr id="48135" name="Group 9"/>
          <p:cNvGrpSpPr>
            <a:grpSpLocks/>
          </p:cNvGrpSpPr>
          <p:nvPr/>
        </p:nvGrpSpPr>
        <p:grpSpPr bwMode="auto">
          <a:xfrm>
            <a:off x="254000" y="2841625"/>
            <a:ext cx="1741488" cy="301625"/>
            <a:chOff x="672" y="8592"/>
            <a:chExt cx="4607" cy="912"/>
          </a:xfrm>
        </p:grpSpPr>
        <p:sp>
          <p:nvSpPr>
            <p:cNvPr id="48192" name="Rectangle 10"/>
            <p:cNvSpPr>
              <a:spLocks noChangeArrowheads="1"/>
            </p:cNvSpPr>
            <p:nvPr/>
          </p:nvSpPr>
          <p:spPr bwMode="auto">
            <a:xfrm>
              <a:off x="672" y="8592"/>
              <a:ext cx="4607"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8193" name="Rectangle 11"/>
            <p:cNvSpPr>
              <a:spLocks noChangeArrowheads="1"/>
            </p:cNvSpPr>
            <p:nvPr/>
          </p:nvSpPr>
          <p:spPr bwMode="auto">
            <a:xfrm>
              <a:off x="720" y="8736"/>
              <a:ext cx="2448"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Methods</a:t>
              </a:r>
            </a:p>
          </p:txBody>
        </p:sp>
      </p:grpSp>
      <p:sp>
        <p:nvSpPr>
          <p:cNvPr id="48136" name="Rectangle 12"/>
          <p:cNvSpPr>
            <a:spLocks noChangeArrowheads="1"/>
          </p:cNvSpPr>
          <p:nvPr/>
        </p:nvSpPr>
        <p:spPr bwMode="auto">
          <a:xfrm>
            <a:off x="4789488" y="2365375"/>
            <a:ext cx="1741487" cy="301625"/>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8137" name="Rectangle 13"/>
          <p:cNvSpPr>
            <a:spLocks noChangeArrowheads="1"/>
          </p:cNvSpPr>
          <p:nvPr/>
        </p:nvSpPr>
        <p:spPr bwMode="auto">
          <a:xfrm>
            <a:off x="4916488" y="2413000"/>
            <a:ext cx="700087"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Results</a:t>
            </a:r>
            <a:endParaRPr lang="en-US" altLang="en-US" sz="1300" b="1">
              <a:latin typeface="Helvetica" panose="020B0604020202020204" pitchFamily="34" charset="0"/>
            </a:endParaRPr>
          </a:p>
        </p:txBody>
      </p:sp>
      <p:grpSp>
        <p:nvGrpSpPr>
          <p:cNvPr id="48138" name="Group 14"/>
          <p:cNvGrpSpPr>
            <a:grpSpLocks/>
          </p:cNvGrpSpPr>
          <p:nvPr/>
        </p:nvGrpSpPr>
        <p:grpSpPr bwMode="auto">
          <a:xfrm>
            <a:off x="4789488" y="5334000"/>
            <a:ext cx="1560512" cy="301625"/>
            <a:chOff x="12672" y="15936"/>
            <a:chExt cx="4128" cy="912"/>
          </a:xfrm>
        </p:grpSpPr>
        <p:sp>
          <p:nvSpPr>
            <p:cNvPr id="48190" name="Rectangle 15"/>
            <p:cNvSpPr>
              <a:spLocks noChangeArrowheads="1"/>
            </p:cNvSpPr>
            <p:nvPr/>
          </p:nvSpPr>
          <p:spPr bwMode="auto">
            <a:xfrm>
              <a:off x="12672" y="15936"/>
              <a:ext cx="4128" cy="912"/>
            </a:xfrm>
            <a:prstGeom prst="rect">
              <a:avLst/>
            </a:prstGeom>
            <a:gradFill rotWithShape="1">
              <a:gsLst>
                <a:gs pos="0">
                  <a:srgbClr val="0A16FF"/>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nchor="ct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endParaRPr lang="en-US" altLang="en-US" sz="500">
                <a:latin typeface="Times" panose="02020603050405020304" pitchFamily="18" charset="0"/>
              </a:endParaRPr>
            </a:p>
          </p:txBody>
        </p:sp>
        <p:sp>
          <p:nvSpPr>
            <p:cNvPr id="48191" name="Rectangle 16"/>
            <p:cNvSpPr>
              <a:spLocks noChangeArrowheads="1"/>
            </p:cNvSpPr>
            <p:nvPr/>
          </p:nvSpPr>
          <p:spPr bwMode="auto">
            <a:xfrm>
              <a:off x="12855" y="16128"/>
              <a:ext cx="2995"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300" b="1"/>
                <a:t>Conclusions</a:t>
              </a:r>
            </a:p>
          </p:txBody>
        </p:sp>
      </p:grpSp>
      <p:sp>
        <p:nvSpPr>
          <p:cNvPr id="48139" name="Text Box 17"/>
          <p:cNvSpPr txBox="1">
            <a:spLocks noChangeArrowheads="1"/>
          </p:cNvSpPr>
          <p:nvPr/>
        </p:nvSpPr>
        <p:spPr bwMode="auto">
          <a:xfrm>
            <a:off x="217488" y="1841500"/>
            <a:ext cx="435292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a:solidFill>
                  <a:srgbClr val="000000"/>
                </a:solidFill>
              </a:rPr>
              <a:t>How can the student-learning experience be enhanced using computer simulations?</a:t>
            </a:r>
          </a:p>
          <a:p>
            <a:pPr algn="just"/>
            <a:endParaRPr lang="en-US" altLang="en-US" sz="1000">
              <a:solidFill>
                <a:srgbClr val="000000"/>
              </a:solidFill>
            </a:endParaRPr>
          </a:p>
          <a:p>
            <a:pPr algn="just"/>
            <a:r>
              <a:rPr lang="en-US" altLang="en-US" sz="1000">
                <a:solidFill>
                  <a:srgbClr val="000000"/>
                </a:solidFill>
              </a:rPr>
              <a:t>This paper describes the use of several simulation programs to promote active, hands-on learning in a graduate course on crop modeling.</a:t>
            </a:r>
          </a:p>
        </p:txBody>
      </p:sp>
      <p:sp>
        <p:nvSpPr>
          <p:cNvPr id="48140" name="Text Box 18"/>
          <p:cNvSpPr txBox="1">
            <a:spLocks noChangeArrowheads="1"/>
          </p:cNvSpPr>
          <p:nvPr/>
        </p:nvSpPr>
        <p:spPr bwMode="auto">
          <a:xfrm>
            <a:off x="217488" y="3317875"/>
            <a:ext cx="4352925"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i="1">
                <a:solidFill>
                  <a:srgbClr val="000000"/>
                </a:solidFill>
              </a:rPr>
              <a:t>TPSS 601 Crop Modeling</a:t>
            </a:r>
            <a:r>
              <a:rPr lang="en-US" altLang="en-US" sz="1000">
                <a:solidFill>
                  <a:srgbClr val="000000"/>
                </a:solidFill>
              </a:rPr>
              <a:t> covers modeling crop growth and development. In the laboratory session, students discuss scientific papers.</a:t>
            </a:r>
          </a:p>
          <a:p>
            <a:pPr algn="just"/>
            <a:endParaRPr lang="en-US" altLang="en-US" sz="1000">
              <a:solidFill>
                <a:srgbClr val="000000"/>
              </a:solidFill>
            </a:endParaRPr>
          </a:p>
          <a:p>
            <a:pPr algn="just"/>
            <a:r>
              <a:rPr lang="en-US" altLang="en-US" sz="1000">
                <a:solidFill>
                  <a:srgbClr val="000000"/>
                </a:solidFill>
              </a:rPr>
              <a:t>Software to do crop simulations—</a:t>
            </a:r>
            <a:r>
              <a:rPr lang="en-US" altLang="en-US" sz="1000" b="1" i="1">
                <a:solidFill>
                  <a:srgbClr val="000000"/>
                </a:solidFill>
              </a:rPr>
              <a:t>CSMP, BASIC, and STELLA</a:t>
            </a:r>
            <a:r>
              <a:rPr lang="en-US" altLang="en-US" sz="1000">
                <a:solidFill>
                  <a:srgbClr val="000000"/>
                </a:solidFill>
              </a:rPr>
              <a:t>—were introduced into the lab session. Using these software, students developed their own crop models for homework and lab assignments, and a term project.</a:t>
            </a:r>
          </a:p>
          <a:p>
            <a:pPr>
              <a:lnSpc>
                <a:spcPct val="150000"/>
              </a:lnSpc>
              <a:spcBef>
                <a:spcPct val="50000"/>
              </a:spcBef>
            </a:pPr>
            <a:endParaRPr lang="en-US" altLang="en-US" sz="1000">
              <a:solidFill>
                <a:srgbClr val="000000"/>
              </a:solidFill>
            </a:endParaRPr>
          </a:p>
        </p:txBody>
      </p:sp>
      <p:sp>
        <p:nvSpPr>
          <p:cNvPr id="48141" name="Text Box 19"/>
          <p:cNvSpPr txBox="1">
            <a:spLocks noChangeArrowheads="1"/>
          </p:cNvSpPr>
          <p:nvPr/>
        </p:nvSpPr>
        <p:spPr bwMode="auto">
          <a:xfrm>
            <a:off x="4681538" y="5691188"/>
            <a:ext cx="4244975"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15888"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000">
                <a:solidFill>
                  <a:srgbClr val="000000"/>
                </a:solidFill>
              </a:rPr>
              <a:t>Use of computer simulation software in a crop modeling course enabled students to develop crop models, thereby enhancing active learning through hands-on experience.</a:t>
            </a:r>
          </a:p>
        </p:txBody>
      </p:sp>
      <p:sp>
        <p:nvSpPr>
          <p:cNvPr id="48142" name="Text Box 20"/>
          <p:cNvSpPr txBox="1">
            <a:spLocks noChangeArrowheads="1"/>
          </p:cNvSpPr>
          <p:nvPr/>
        </p:nvSpPr>
        <p:spPr bwMode="auto">
          <a:xfrm>
            <a:off x="4681538" y="2825750"/>
            <a:ext cx="4462462"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09538" indent="92075" defTabSz="204788">
              <a:tabLst>
                <a:tab pos="204788" algn="l"/>
              </a:tabLst>
              <a:defRPr>
                <a:solidFill>
                  <a:schemeClr val="tx1"/>
                </a:solidFill>
                <a:latin typeface="Arial" panose="020B0604020202020204" pitchFamily="34" charset="0"/>
              </a:defRPr>
            </a:lvl1pPr>
            <a:lvl2pPr marL="742950" indent="-285750" defTabSz="204788">
              <a:tabLst>
                <a:tab pos="204788" algn="l"/>
              </a:tabLst>
              <a:defRPr>
                <a:solidFill>
                  <a:schemeClr val="tx1"/>
                </a:solidFill>
                <a:latin typeface="Arial" panose="020B0604020202020204" pitchFamily="34" charset="0"/>
              </a:defRPr>
            </a:lvl2pPr>
            <a:lvl3pPr marL="1143000" indent="-228600" defTabSz="204788">
              <a:tabLst>
                <a:tab pos="204788" algn="l"/>
              </a:tabLst>
              <a:defRPr>
                <a:solidFill>
                  <a:schemeClr val="tx1"/>
                </a:solidFill>
                <a:latin typeface="Arial" panose="020B0604020202020204" pitchFamily="34" charset="0"/>
              </a:defRPr>
            </a:lvl3pPr>
            <a:lvl4pPr marL="1600200" indent="-228600" defTabSz="204788">
              <a:tabLst>
                <a:tab pos="204788" algn="l"/>
              </a:tabLst>
              <a:defRPr>
                <a:solidFill>
                  <a:schemeClr val="tx1"/>
                </a:solidFill>
                <a:latin typeface="Arial" panose="020B0604020202020204" pitchFamily="34" charset="0"/>
              </a:defRPr>
            </a:lvl4pPr>
            <a:lvl5pPr marL="2057400" indent="-228600" defTabSz="204788">
              <a:tabLst>
                <a:tab pos="204788" algn="l"/>
              </a:tabLst>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tabLst>
                <a:tab pos="204788" algn="l"/>
              </a:tabLst>
              <a:defRPr>
                <a:solidFill>
                  <a:schemeClr val="tx1"/>
                </a:solidFill>
                <a:latin typeface="Arial" panose="020B0604020202020204" pitchFamily="34" charset="0"/>
              </a:defRPr>
            </a:lvl9pPr>
          </a:lstStyle>
          <a:p>
            <a:pPr>
              <a:buFont typeface="Wingdings" panose="05000000000000000000" pitchFamily="2" charset="2"/>
              <a:buChar char="§"/>
            </a:pPr>
            <a:r>
              <a:rPr lang="en-US" altLang="en-US" sz="1000">
                <a:solidFill>
                  <a:srgbClr val="000000"/>
                </a:solidFill>
              </a:rPr>
              <a:t>Enhanced understanding of crop physiology and relationship 	between crop and environment.</a:t>
            </a:r>
          </a:p>
          <a:p>
            <a:pPr>
              <a:buFont typeface="Wingdings" panose="05000000000000000000" pitchFamily="2" charset="2"/>
              <a:buChar char="§"/>
            </a:pPr>
            <a:r>
              <a:rPr lang="en-US" altLang="en-US" sz="1000">
                <a:solidFill>
                  <a:srgbClr val="000000"/>
                </a:solidFill>
              </a:rPr>
              <a:t>Students had hands-on experience developing their own crop models.</a:t>
            </a:r>
          </a:p>
          <a:p>
            <a:pPr>
              <a:buFont typeface="Wingdings" panose="05000000000000000000" pitchFamily="2" charset="2"/>
              <a:buChar char="§"/>
            </a:pPr>
            <a:r>
              <a:rPr lang="en-US" altLang="en-US" sz="1000">
                <a:solidFill>
                  <a:srgbClr val="000000"/>
                </a:solidFill>
              </a:rPr>
              <a:t>Enabled exploring "what if" scenarios.</a:t>
            </a:r>
          </a:p>
        </p:txBody>
      </p:sp>
      <p:graphicFrame>
        <p:nvGraphicFramePr>
          <p:cNvPr id="257093" name="Group 69"/>
          <p:cNvGraphicFramePr>
            <a:graphicFrameLocks noGrp="1"/>
          </p:cNvGraphicFramePr>
          <p:nvPr/>
        </p:nvGraphicFramePr>
        <p:xfrm>
          <a:off x="5080000" y="3548063"/>
          <a:ext cx="3556000" cy="1025525"/>
        </p:xfrm>
        <a:graphic>
          <a:graphicData uri="http://schemas.openxmlformats.org/drawingml/2006/table">
            <a:tbl>
              <a:tblPr/>
              <a:tblGrid>
                <a:gridCol w="471488"/>
                <a:gridCol w="1443037"/>
                <a:gridCol w="1641475"/>
              </a:tblGrid>
              <a:tr h="96704">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Software</a:t>
                      </a: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Advantages</a:t>
                      </a:r>
                    </a:p>
                  </a:txBody>
                  <a:tcPr marL="20510" marR="20510" marT="10254" marB="102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0" u="none" strike="noStrike" cap="none" normalizeH="0" baseline="0" smtClean="0">
                          <a:ln>
                            <a:noFill/>
                          </a:ln>
                          <a:solidFill>
                            <a:schemeClr val="tx1"/>
                          </a:solidFill>
                          <a:effectLst/>
                          <a:latin typeface="Arial" charset="0"/>
                        </a:rPr>
                        <a:t>Disadvantages</a:t>
                      </a:r>
                    </a:p>
                  </a:txBody>
                  <a:tcPr marL="20510" marR="20510" marT="10254" marB="1025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3830">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CSMP</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Simple coding.</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Models already available.</a:t>
                      </a: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Crude graphs.</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Need to run on mainframe computer.</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5418">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BASIC</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Simple coding.</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Models already available.</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Students would have to learn language.</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Many lines of code needed.</a:t>
                      </a: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573">
                <a:tc>
                  <a:txBody>
                    <a:bodyPr/>
                    <a:lstStyle/>
                    <a:p>
                      <a:pPr marL="0" marR="0" lvl="0" indent="0" algn="ctr" defTabSz="480695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500" b="1" i="1" u="none" strike="noStrike" cap="none" normalizeH="0" baseline="0" smtClean="0">
                          <a:ln>
                            <a:noFill/>
                          </a:ln>
                          <a:solidFill>
                            <a:schemeClr val="tx1"/>
                          </a:solidFill>
                          <a:effectLst/>
                          <a:latin typeface="Arial" charset="0"/>
                        </a:rPr>
                        <a:t>STELLA</a:t>
                      </a:r>
                      <a:endParaRPr kumimoji="0" lang="en-US" sz="500" b="0" i="0" u="none" strike="noStrike" cap="none" normalizeH="0" baseline="0" smtClean="0">
                        <a:ln>
                          <a:noFill/>
                        </a:ln>
                        <a:solidFill>
                          <a:schemeClr val="tx1"/>
                        </a:solidFill>
                        <a:effectLst/>
                        <a:latin typeface="Arial" charset="0"/>
                      </a:endParaRPr>
                    </a:p>
                  </a:txBody>
                  <a:tcPr marL="20510" marR="20510" marT="10254" marB="1025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Graphical icon based.</a:t>
                      </a:r>
                    </a:p>
                    <a:p>
                      <a:pPr marL="0" marR="0" lvl="0" indent="4064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pPr>
                      <a:r>
                        <a:rPr kumimoji="0" lang="en-US" sz="500" b="0" i="0" u="none" strike="noStrike" cap="none" normalizeH="0" baseline="0" smtClean="0">
                          <a:ln>
                            <a:noFill/>
                          </a:ln>
                          <a:solidFill>
                            <a:schemeClr val="tx1"/>
                          </a:solidFill>
                          <a:effectLst/>
                          <a:latin typeface="Arial" charset="0"/>
                        </a:rPr>
                        <a:t>Relational diagram approach.</a:t>
                      </a:r>
                    </a:p>
                  </a:txBody>
                  <a:tcPr marL="20510" marR="20510" marT="10254" marB="102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r>
                        <a:rPr kumimoji="0" lang="en-US" sz="500" b="0" i="0" u="none" strike="noStrike" cap="none" normalizeH="0" baseline="0" smtClean="0">
                          <a:ln>
                            <a:noFill/>
                          </a:ln>
                          <a:solidFill>
                            <a:schemeClr val="tx1"/>
                          </a:solidFill>
                          <a:effectLst/>
                          <a:latin typeface="Arial" charset="0"/>
                        </a:rPr>
                        <a:t>Logistics—only Mac version used.</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r>
                        <a:rPr kumimoji="0" lang="en-US" sz="500" b="0" i="0" u="none" strike="noStrike" cap="none" normalizeH="0" baseline="0" smtClean="0">
                          <a:ln>
                            <a:noFill/>
                          </a:ln>
                          <a:solidFill>
                            <a:schemeClr val="tx1"/>
                          </a:solidFill>
                          <a:effectLst/>
                          <a:latin typeface="Arial" charset="0"/>
                        </a:rPr>
                        <a:t>Software is expensive.</a:t>
                      </a:r>
                    </a:p>
                    <a:p>
                      <a:pPr marL="0" marR="0" lvl="0" indent="457200" algn="l" defTabSz="4806950" rtl="0" eaLnBrk="1" fontAlgn="base" latinLnBrk="0" hangingPunct="1">
                        <a:lnSpc>
                          <a:spcPct val="100000"/>
                        </a:lnSpc>
                        <a:spcBef>
                          <a:spcPct val="20000"/>
                        </a:spcBef>
                        <a:spcAft>
                          <a:spcPct val="0"/>
                        </a:spcAft>
                        <a:buClr>
                          <a:schemeClr val="tx1"/>
                        </a:buClr>
                        <a:buSzPct val="70000"/>
                        <a:buFont typeface="Wingdings" pitchFamily="2" charset="2"/>
                        <a:buChar char="§"/>
                        <a:tabLst>
                          <a:tab pos="457200" algn="l"/>
                        </a:tabLst>
                      </a:pPr>
                      <a:endParaRPr kumimoji="0" lang="en-US" sz="500" b="0" i="0" u="none" strike="noStrike" cap="none" normalizeH="0" baseline="0" smtClean="0">
                        <a:ln>
                          <a:noFill/>
                        </a:ln>
                        <a:solidFill>
                          <a:schemeClr val="tx1"/>
                        </a:solidFill>
                        <a:effectLst/>
                        <a:latin typeface="Arial" charset="0"/>
                      </a:endParaRPr>
                    </a:p>
                  </a:txBody>
                  <a:tcPr marL="20510" marR="20510" marT="10254" marB="1025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48165" name="Group 43"/>
          <p:cNvGrpSpPr>
            <a:grpSpLocks/>
          </p:cNvGrpSpPr>
          <p:nvPr/>
        </p:nvGrpSpPr>
        <p:grpSpPr bwMode="auto">
          <a:xfrm>
            <a:off x="327025" y="4635500"/>
            <a:ext cx="1704975" cy="776288"/>
            <a:chOff x="816" y="13824"/>
            <a:chExt cx="4510" cy="2347"/>
          </a:xfrm>
        </p:grpSpPr>
        <p:grpSp>
          <p:nvGrpSpPr>
            <p:cNvPr id="48186" name="Group 44"/>
            <p:cNvGrpSpPr>
              <a:grpSpLocks/>
            </p:cNvGrpSpPr>
            <p:nvPr/>
          </p:nvGrpSpPr>
          <p:grpSpPr bwMode="auto">
            <a:xfrm>
              <a:off x="1348" y="13824"/>
              <a:ext cx="3840" cy="1886"/>
              <a:chOff x="1104" y="13824"/>
              <a:chExt cx="3840" cy="1886"/>
            </a:xfrm>
          </p:grpSpPr>
          <p:sp>
            <p:nvSpPr>
              <p:cNvPr id="48188" name="AutoShape 45"/>
              <p:cNvSpPr>
                <a:spLocks noChangeArrowheads="1"/>
              </p:cNvSpPr>
              <p:nvPr/>
            </p:nvSpPr>
            <p:spPr bwMode="auto">
              <a:xfrm>
                <a:off x="1104" y="13824"/>
                <a:ext cx="3840" cy="1872"/>
              </a:xfrm>
              <a:prstGeom prst="roundRect">
                <a:avLst>
                  <a:gd name="adj" fmla="val 16667"/>
                </a:avLst>
              </a:prstGeom>
              <a:solidFill>
                <a:schemeClr val="hlink"/>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8189" name="Text Box 46"/>
              <p:cNvSpPr txBox="1">
                <a:spLocks noChangeArrowheads="1"/>
              </p:cNvSpPr>
              <p:nvPr/>
            </p:nvSpPr>
            <p:spPr bwMode="auto">
              <a:xfrm>
                <a:off x="1247" y="14002"/>
                <a:ext cx="3378" cy="1708"/>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900" b="1"/>
                  <a:t>A=INTGRL(IA,GR)</a:t>
                </a:r>
              </a:p>
              <a:p>
                <a:r>
                  <a:rPr lang="en-US" altLang="en-US" sz="900" b="1"/>
                  <a:t>GR=RGR*A</a:t>
                </a:r>
              </a:p>
              <a:p>
                <a:r>
                  <a:rPr lang="en-US" altLang="en-US" sz="900" b="1"/>
                  <a:t>INCON IA=1.</a:t>
                </a:r>
              </a:p>
              <a:p>
                <a:r>
                  <a:rPr lang="en-US" altLang="en-US" sz="900" b="1"/>
                  <a:t>PARAMETER RGR=0.1</a:t>
                </a:r>
              </a:p>
            </p:txBody>
          </p:sp>
        </p:grpSp>
        <p:sp>
          <p:nvSpPr>
            <p:cNvPr id="48187" name="Text Box 47"/>
            <p:cNvSpPr txBox="1">
              <a:spLocks noChangeArrowheads="1"/>
            </p:cNvSpPr>
            <p:nvPr/>
          </p:nvSpPr>
          <p:spPr bwMode="auto">
            <a:xfrm>
              <a:off x="816" y="15792"/>
              <a:ext cx="4510" cy="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700"/>
                <a:t>Example of lines of </a:t>
              </a:r>
              <a:r>
                <a:rPr lang="en-US" altLang="en-US" sz="700" i="1"/>
                <a:t>CSMP</a:t>
              </a:r>
              <a:r>
                <a:rPr lang="en-US" altLang="en-US" sz="700"/>
                <a:t> language code.</a:t>
              </a:r>
            </a:p>
          </p:txBody>
        </p:sp>
      </p:grpSp>
      <p:grpSp>
        <p:nvGrpSpPr>
          <p:cNvPr id="48166" name="Group 48"/>
          <p:cNvGrpSpPr>
            <a:grpSpLocks/>
          </p:cNvGrpSpPr>
          <p:nvPr/>
        </p:nvGrpSpPr>
        <p:grpSpPr bwMode="auto">
          <a:xfrm>
            <a:off x="2873375" y="4619625"/>
            <a:ext cx="1560513" cy="619125"/>
            <a:chOff x="7392" y="13680"/>
            <a:chExt cx="4128" cy="1872"/>
          </a:xfrm>
        </p:grpSpPr>
        <p:sp>
          <p:nvSpPr>
            <p:cNvPr id="48184" name="AutoShape 49"/>
            <p:cNvSpPr>
              <a:spLocks noChangeArrowheads="1"/>
            </p:cNvSpPr>
            <p:nvPr/>
          </p:nvSpPr>
          <p:spPr bwMode="auto">
            <a:xfrm>
              <a:off x="7392" y="13680"/>
              <a:ext cx="4128" cy="1872"/>
            </a:xfrm>
            <a:prstGeom prst="roundRect">
              <a:avLst>
                <a:gd name="adj" fmla="val 16667"/>
              </a:avLst>
            </a:prstGeom>
            <a:solidFill>
              <a:schemeClr val="hlink"/>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48185" name="Rectangle 50"/>
            <p:cNvSpPr>
              <a:spLocks noChangeArrowheads="1"/>
            </p:cNvSpPr>
            <p:nvPr/>
          </p:nvSpPr>
          <p:spPr bwMode="auto">
            <a:xfrm>
              <a:off x="7535" y="13776"/>
              <a:ext cx="3628" cy="1709"/>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900" b="1"/>
                <a:t>OPEN "I", #1, PS</a:t>
              </a:r>
            </a:p>
            <a:p>
              <a:r>
                <a:rPr lang="en-US" altLang="en-US" sz="900" b="1"/>
                <a:t>INPUT #1, LAT</a:t>
              </a:r>
            </a:p>
            <a:p>
              <a:r>
                <a:rPr lang="en-US" altLang="en-US" sz="900" b="1"/>
                <a:t>SM=.45*(24.3 - .264*LAT)</a:t>
              </a:r>
            </a:p>
            <a:p>
              <a:r>
                <a:rPr lang="en-US" altLang="en-US" sz="900" b="1"/>
                <a:t>SD=SM*(.0186*LAT - .12)</a:t>
              </a:r>
            </a:p>
          </p:txBody>
        </p:sp>
      </p:grpSp>
      <p:sp>
        <p:nvSpPr>
          <p:cNvPr id="48167" name="Text Box 51"/>
          <p:cNvSpPr txBox="1">
            <a:spLocks noChangeArrowheads="1"/>
          </p:cNvSpPr>
          <p:nvPr/>
        </p:nvSpPr>
        <p:spPr bwMode="auto">
          <a:xfrm>
            <a:off x="2720975" y="5302250"/>
            <a:ext cx="1714500" cy="12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700"/>
              <a:t>Example of lines of </a:t>
            </a:r>
            <a:r>
              <a:rPr lang="en-US" altLang="en-US" sz="700" i="1"/>
              <a:t>BASIC</a:t>
            </a:r>
            <a:r>
              <a:rPr lang="en-US" altLang="en-US" sz="700"/>
              <a:t> language code.</a:t>
            </a:r>
          </a:p>
        </p:txBody>
      </p:sp>
      <p:sp>
        <p:nvSpPr>
          <p:cNvPr id="48168" name="Rectangle 52"/>
          <p:cNvSpPr>
            <a:spLocks noChangeArrowheads="1"/>
          </p:cNvSpPr>
          <p:nvPr/>
        </p:nvSpPr>
        <p:spPr bwMode="auto">
          <a:xfrm>
            <a:off x="6276975" y="6350000"/>
            <a:ext cx="1179513"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900" b="1"/>
              <a:t>Acknowledgements</a:t>
            </a:r>
          </a:p>
        </p:txBody>
      </p:sp>
      <p:sp>
        <p:nvSpPr>
          <p:cNvPr id="48169" name="Text Box 53"/>
          <p:cNvSpPr txBox="1">
            <a:spLocks noChangeArrowheads="1"/>
          </p:cNvSpPr>
          <p:nvPr/>
        </p:nvSpPr>
        <p:spPr bwMode="auto">
          <a:xfrm>
            <a:off x="4735513" y="6464300"/>
            <a:ext cx="42449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68288">
              <a:tabLst>
                <a:tab pos="204788" algn="l"/>
              </a:tabLst>
              <a:defRPr>
                <a:solidFill>
                  <a:schemeClr val="tx1"/>
                </a:solidFill>
                <a:latin typeface="Arial" panose="020B0604020202020204" pitchFamily="34" charset="0"/>
              </a:defRPr>
            </a:lvl1pPr>
            <a:lvl2pPr marL="742950" indent="-285750" defTabSz="268288">
              <a:tabLst>
                <a:tab pos="204788" algn="l"/>
              </a:tabLst>
              <a:defRPr>
                <a:solidFill>
                  <a:schemeClr val="tx1"/>
                </a:solidFill>
                <a:latin typeface="Arial" panose="020B0604020202020204" pitchFamily="34" charset="0"/>
              </a:defRPr>
            </a:lvl2pPr>
            <a:lvl3pPr marL="1143000" indent="-228600" defTabSz="268288">
              <a:tabLst>
                <a:tab pos="204788" algn="l"/>
              </a:tabLst>
              <a:defRPr>
                <a:solidFill>
                  <a:schemeClr val="tx1"/>
                </a:solidFill>
                <a:latin typeface="Arial" panose="020B0604020202020204" pitchFamily="34" charset="0"/>
              </a:defRPr>
            </a:lvl3pPr>
            <a:lvl4pPr marL="1600200" indent="-228600" defTabSz="268288">
              <a:tabLst>
                <a:tab pos="204788" algn="l"/>
              </a:tabLst>
              <a:defRPr>
                <a:solidFill>
                  <a:schemeClr val="tx1"/>
                </a:solidFill>
                <a:latin typeface="Arial" panose="020B0604020202020204" pitchFamily="34" charset="0"/>
              </a:defRPr>
            </a:lvl4pPr>
            <a:lvl5pPr marL="2057400" indent="-228600" defTabSz="268288">
              <a:tabLst>
                <a:tab pos="204788" algn="l"/>
              </a:tabLst>
              <a:defRPr>
                <a:solidFill>
                  <a:schemeClr val="tx1"/>
                </a:solidFill>
                <a:latin typeface="Arial" panose="020B0604020202020204" pitchFamily="34" charset="0"/>
              </a:defRPr>
            </a:lvl5pPr>
            <a:lvl6pPr marL="25146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6pPr>
            <a:lvl7pPr marL="29718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7pPr>
            <a:lvl8pPr marL="34290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8pPr>
            <a:lvl9pPr marL="3886200" indent="-228600" defTabSz="268288" eaLnBrk="0" fontAlgn="base" hangingPunct="0">
              <a:spcBef>
                <a:spcPct val="0"/>
              </a:spcBef>
              <a:spcAft>
                <a:spcPct val="0"/>
              </a:spcAft>
              <a:tabLst>
                <a:tab pos="204788" algn="l"/>
              </a:tabLst>
              <a:defRPr>
                <a:solidFill>
                  <a:schemeClr val="tx1"/>
                </a:solidFill>
                <a:latin typeface="Arial" panose="020B0604020202020204" pitchFamily="34" charset="0"/>
              </a:defRPr>
            </a:lvl9pPr>
          </a:lstStyle>
          <a:p>
            <a:pPr algn="ctr"/>
            <a:r>
              <a:rPr lang="en-US" altLang="en-US" sz="800">
                <a:solidFill>
                  <a:srgbClr val="000000"/>
                </a:solidFill>
              </a:rPr>
              <a:t>Support from </a:t>
            </a:r>
            <a:r>
              <a:rPr lang="en-US" altLang="en-US" sz="800"/>
              <a:t>President’s Educational Improvement Fund Grant, </a:t>
            </a:r>
            <a:br>
              <a:rPr lang="en-US" altLang="en-US" sz="800"/>
            </a:br>
            <a:r>
              <a:rPr lang="en-US" altLang="en-US" sz="800"/>
              <a:t>University of Hawaii.</a:t>
            </a:r>
            <a:endParaRPr lang="en-US" altLang="en-US" sz="800">
              <a:solidFill>
                <a:srgbClr val="000000"/>
              </a:solidFill>
            </a:endParaRPr>
          </a:p>
        </p:txBody>
      </p:sp>
      <p:grpSp>
        <p:nvGrpSpPr>
          <p:cNvPr id="48170" name="Group 54"/>
          <p:cNvGrpSpPr>
            <a:grpSpLocks/>
          </p:cNvGrpSpPr>
          <p:nvPr/>
        </p:nvGrpSpPr>
        <p:grpSpPr bwMode="auto">
          <a:xfrm>
            <a:off x="1450975" y="5524500"/>
            <a:ext cx="2081213" cy="1031875"/>
            <a:chOff x="4320" y="16848"/>
            <a:chExt cx="5507" cy="3120"/>
          </a:xfrm>
        </p:grpSpPr>
        <p:sp>
          <p:nvSpPr>
            <p:cNvPr id="48180" name="Text Box 55"/>
            <p:cNvSpPr txBox="1">
              <a:spLocks noChangeArrowheads="1"/>
            </p:cNvSpPr>
            <p:nvPr/>
          </p:nvSpPr>
          <p:spPr bwMode="auto">
            <a:xfrm>
              <a:off x="4320" y="19296"/>
              <a:ext cx="5507"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700" i="1"/>
                <a:t>STELLA</a:t>
              </a:r>
              <a:r>
                <a:rPr lang="en-US" altLang="en-US" sz="700"/>
                <a:t> relational diagram showing variables </a:t>
              </a:r>
              <a:br>
                <a:rPr lang="en-US" altLang="en-US" sz="700"/>
              </a:br>
              <a:r>
                <a:rPr lang="en-US" altLang="en-US" sz="700"/>
                <a:t>and their relationships.</a:t>
              </a:r>
            </a:p>
          </p:txBody>
        </p:sp>
        <p:grpSp>
          <p:nvGrpSpPr>
            <p:cNvPr id="48181" name="Group 56"/>
            <p:cNvGrpSpPr>
              <a:grpSpLocks/>
            </p:cNvGrpSpPr>
            <p:nvPr/>
          </p:nvGrpSpPr>
          <p:grpSpPr bwMode="auto">
            <a:xfrm>
              <a:off x="5009" y="16848"/>
              <a:ext cx="4128" cy="2256"/>
              <a:chOff x="4848" y="16848"/>
              <a:chExt cx="4128" cy="2256"/>
            </a:xfrm>
          </p:grpSpPr>
          <p:sp>
            <p:nvSpPr>
              <p:cNvPr id="48182" name="AutoShape 57"/>
              <p:cNvSpPr>
                <a:spLocks noChangeArrowheads="1"/>
              </p:cNvSpPr>
              <p:nvPr/>
            </p:nvSpPr>
            <p:spPr bwMode="auto">
              <a:xfrm>
                <a:off x="4848" y="16848"/>
                <a:ext cx="4128" cy="2256"/>
              </a:xfrm>
              <a:prstGeom prst="roundRect">
                <a:avLst>
                  <a:gd name="adj" fmla="val 16667"/>
                </a:avLst>
              </a:prstGeom>
              <a:solidFill>
                <a:schemeClr val="bg1"/>
              </a:solidFill>
              <a:ln w="952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pic>
            <p:nvPicPr>
              <p:cNvPr id="48183" name="Picture 5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3" y="16992"/>
                <a:ext cx="3397" cy="1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48171" name="Picture 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025" y="1238250"/>
            <a:ext cx="8699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72" name="Rectangle 60"/>
          <p:cNvSpPr>
            <a:spLocks noChangeArrowheads="1"/>
          </p:cNvSpPr>
          <p:nvPr/>
        </p:nvSpPr>
        <p:spPr bwMode="auto">
          <a:xfrm>
            <a:off x="4916488" y="1371600"/>
            <a:ext cx="2359025"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spAutoFit/>
          </a:bodyPr>
          <a:lstStyle>
            <a:lvl1pPr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r>
              <a:rPr lang="en-US" altLang="en-US" sz="1000" i="1"/>
              <a:t>STELLA</a:t>
            </a:r>
            <a:r>
              <a:rPr lang="en-US" altLang="en-US" sz="1000"/>
              <a:t> graph showing simulation output. "Slider" and "knob" icons control values of the variable and parameter. "Run" button runs the model.</a:t>
            </a:r>
          </a:p>
        </p:txBody>
      </p:sp>
      <p:sp>
        <p:nvSpPr>
          <p:cNvPr id="48173" name="Text Box 61"/>
          <p:cNvSpPr txBox="1">
            <a:spLocks noChangeArrowheads="1"/>
          </p:cNvSpPr>
          <p:nvPr/>
        </p:nvSpPr>
        <p:spPr bwMode="auto">
          <a:xfrm>
            <a:off x="4645025" y="4730750"/>
            <a:ext cx="42814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510" tIns="10255" rIns="20510" bIns="10255"/>
          <a:lstStyle>
            <a:lvl1pPr marL="141288" defTabSz="204788">
              <a:defRPr>
                <a:solidFill>
                  <a:schemeClr val="tx1"/>
                </a:solidFill>
                <a:latin typeface="Arial" panose="020B0604020202020204" pitchFamily="34" charset="0"/>
              </a:defRPr>
            </a:lvl1pPr>
            <a:lvl2pPr marL="742950" indent="-285750" defTabSz="204788">
              <a:defRPr>
                <a:solidFill>
                  <a:schemeClr val="tx1"/>
                </a:solidFill>
                <a:latin typeface="Arial" panose="020B0604020202020204" pitchFamily="34" charset="0"/>
              </a:defRPr>
            </a:lvl2pPr>
            <a:lvl3pPr marL="1143000" indent="-228600" defTabSz="204788">
              <a:defRPr>
                <a:solidFill>
                  <a:schemeClr val="tx1"/>
                </a:solidFill>
                <a:latin typeface="Arial" panose="020B0604020202020204" pitchFamily="34" charset="0"/>
              </a:defRPr>
            </a:lvl3pPr>
            <a:lvl4pPr marL="1600200" indent="-228600" defTabSz="204788">
              <a:defRPr>
                <a:solidFill>
                  <a:schemeClr val="tx1"/>
                </a:solidFill>
                <a:latin typeface="Arial" panose="020B0604020202020204" pitchFamily="34" charset="0"/>
              </a:defRPr>
            </a:lvl4pPr>
            <a:lvl5pPr marL="2057400" indent="-228600" defTabSz="204788">
              <a:defRPr>
                <a:solidFill>
                  <a:schemeClr val="tx1"/>
                </a:solidFill>
                <a:latin typeface="Arial" panose="020B0604020202020204" pitchFamily="34" charset="0"/>
              </a:defRPr>
            </a:lvl5pPr>
            <a:lvl6pPr marL="2514600" indent="-228600" defTabSz="204788" eaLnBrk="0" fontAlgn="base" hangingPunct="0">
              <a:spcBef>
                <a:spcPct val="0"/>
              </a:spcBef>
              <a:spcAft>
                <a:spcPct val="0"/>
              </a:spcAft>
              <a:defRPr>
                <a:solidFill>
                  <a:schemeClr val="tx1"/>
                </a:solidFill>
                <a:latin typeface="Arial" panose="020B0604020202020204" pitchFamily="34" charset="0"/>
              </a:defRPr>
            </a:lvl6pPr>
            <a:lvl7pPr marL="2971800" indent="-228600" defTabSz="204788" eaLnBrk="0" fontAlgn="base" hangingPunct="0">
              <a:spcBef>
                <a:spcPct val="0"/>
              </a:spcBef>
              <a:spcAft>
                <a:spcPct val="0"/>
              </a:spcAft>
              <a:defRPr>
                <a:solidFill>
                  <a:schemeClr val="tx1"/>
                </a:solidFill>
                <a:latin typeface="Arial" panose="020B0604020202020204" pitchFamily="34" charset="0"/>
              </a:defRPr>
            </a:lvl7pPr>
            <a:lvl8pPr marL="3429000" indent="-228600" defTabSz="204788" eaLnBrk="0" fontAlgn="base" hangingPunct="0">
              <a:spcBef>
                <a:spcPct val="0"/>
              </a:spcBef>
              <a:spcAft>
                <a:spcPct val="0"/>
              </a:spcAft>
              <a:defRPr>
                <a:solidFill>
                  <a:schemeClr val="tx1"/>
                </a:solidFill>
                <a:latin typeface="Arial" panose="020B0604020202020204" pitchFamily="34" charset="0"/>
              </a:defRPr>
            </a:lvl8pPr>
            <a:lvl9pPr marL="3886200" indent="-228600" defTabSz="204788"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000" i="1">
                <a:solidFill>
                  <a:srgbClr val="000000"/>
                </a:solidFill>
              </a:rPr>
              <a:t>STELLA</a:t>
            </a:r>
            <a:r>
              <a:rPr lang="en-US" altLang="en-US" sz="1000">
                <a:solidFill>
                  <a:srgbClr val="000000"/>
                </a:solidFill>
              </a:rPr>
              <a:t> is being used this fall in my other TPSS courses—"Computer applications, high technology, and robotics in agriculture" and "Plant growth and development."</a:t>
            </a:r>
          </a:p>
        </p:txBody>
      </p:sp>
      <p:sp>
        <p:nvSpPr>
          <p:cNvPr id="48174" name="Line 62"/>
          <p:cNvSpPr>
            <a:spLocks noChangeShapeType="1"/>
          </p:cNvSpPr>
          <p:nvPr/>
        </p:nvSpPr>
        <p:spPr bwMode="auto">
          <a:xfrm>
            <a:off x="2014538" y="4953000"/>
            <a:ext cx="833437"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175" name="Line 63"/>
          <p:cNvSpPr>
            <a:spLocks noChangeShapeType="1"/>
          </p:cNvSpPr>
          <p:nvPr/>
        </p:nvSpPr>
        <p:spPr bwMode="auto">
          <a:xfrm flipH="1">
            <a:off x="3284538" y="5413375"/>
            <a:ext cx="525462" cy="63500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176" name="Line 64"/>
          <p:cNvSpPr>
            <a:spLocks noChangeShapeType="1"/>
          </p:cNvSpPr>
          <p:nvPr/>
        </p:nvSpPr>
        <p:spPr bwMode="auto">
          <a:xfrm>
            <a:off x="4625975" y="1206500"/>
            <a:ext cx="0" cy="536575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8177" name="Group 65"/>
          <p:cNvGrpSpPr>
            <a:grpSpLocks/>
          </p:cNvGrpSpPr>
          <p:nvPr/>
        </p:nvGrpSpPr>
        <p:grpSpPr bwMode="auto">
          <a:xfrm>
            <a:off x="7165975" y="1127125"/>
            <a:ext cx="1687513" cy="1206500"/>
            <a:chOff x="18960" y="3408"/>
            <a:chExt cx="4464" cy="3648"/>
          </a:xfrm>
        </p:grpSpPr>
        <p:pic>
          <p:nvPicPr>
            <p:cNvPr id="48178"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04" y="3744"/>
              <a:ext cx="3985" cy="3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79" name="AutoShape 67"/>
            <p:cNvSpPr>
              <a:spLocks noChangeArrowheads="1"/>
            </p:cNvSpPr>
            <p:nvPr/>
          </p:nvSpPr>
          <p:spPr bwMode="auto">
            <a:xfrm>
              <a:off x="18960" y="3408"/>
              <a:ext cx="4464" cy="364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sz="4000" smtClean="0"/>
              <a:t>Tip #7</a:t>
            </a:r>
          </a:p>
        </p:txBody>
      </p:sp>
      <p:sp>
        <p:nvSpPr>
          <p:cNvPr id="49155" name="Rectangle 3"/>
          <p:cNvSpPr>
            <a:spLocks noGrp="1" noChangeArrowheads="1"/>
          </p:cNvSpPr>
          <p:nvPr>
            <p:ph type="body" idx="1"/>
          </p:nvPr>
        </p:nvSpPr>
        <p:spPr/>
        <p:txBody>
          <a:bodyPr/>
          <a:lstStyle/>
          <a:p>
            <a:pPr eaLnBrk="1" hangingPunct="1"/>
            <a:r>
              <a:rPr lang="en-US" altLang="en-US" smtClean="0"/>
              <a:t>Don't overwhelm the viewer with excessive amounts of information; rather, construct a poster display that enhances conversation.</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noFill/>
        </p:spPr>
        <p:txBody>
          <a:bodyPr/>
          <a:lstStyle/>
          <a:p>
            <a:pPr eaLnBrk="1" hangingPunct="1"/>
            <a:r>
              <a:rPr lang="en-US" altLang="en-US" sz="4000" smtClean="0"/>
              <a:t>Final Word</a:t>
            </a:r>
          </a:p>
        </p:txBody>
      </p:sp>
      <p:pic>
        <p:nvPicPr>
          <p:cNvPr id="23558" name="Picture 6"/>
          <p:cNvPicPr>
            <a:picLocks noChangeAspect="1" noChangeArrowheads="1"/>
          </p:cNvPicPr>
          <p:nvPr>
            <p:ph type="clipArt" sz="half" idx="4294967295"/>
          </p:nvPr>
        </p:nvPicPr>
        <p:blipFill>
          <a:blip r:embed="rId3">
            <a:extLst>
              <a:ext uri="{28A0092B-C50C-407E-A947-70E740481C1C}">
                <a14:useLocalDpi xmlns:a14="http://schemas.microsoft.com/office/drawing/2010/main" val="0"/>
              </a:ext>
            </a:extLst>
          </a:blip>
          <a:srcRect/>
          <a:stretch>
            <a:fillRect/>
          </a:stretch>
        </p:blipFill>
        <p:spPr>
          <a:xfrm>
            <a:off x="846138" y="2162175"/>
            <a:ext cx="2520950" cy="3390900"/>
          </a:xfrm>
        </p:spPr>
      </p:pic>
      <p:sp>
        <p:nvSpPr>
          <p:cNvPr id="23556" name="Rectangle 4"/>
          <p:cNvSpPr>
            <a:spLocks noGrp="1" noChangeArrowheads="1"/>
          </p:cNvSpPr>
          <p:nvPr>
            <p:ph type="body" sz="half" idx="4294967295"/>
          </p:nvPr>
        </p:nvSpPr>
        <p:spPr>
          <a:xfrm>
            <a:off x="3419475" y="2276475"/>
            <a:ext cx="5100638" cy="2611438"/>
          </a:xfrm>
        </p:spPr>
        <p:txBody>
          <a:bodyPr/>
          <a:lstStyle/>
          <a:p>
            <a:pPr marL="174625" indent="-174625" eaLnBrk="1" hangingPunct="1">
              <a:buFont typeface="Wingdings" panose="05000000000000000000" pitchFamily="2" charset="2"/>
              <a:buNone/>
            </a:pPr>
            <a:r>
              <a:rPr lang="en-US" altLang="en-US" sz="3200" smtClean="0"/>
              <a:t>“The purpose of using visual aids is to enhance your presentation, not upstage it.”</a:t>
            </a:r>
          </a:p>
          <a:p>
            <a:pPr marL="917575" lvl="1" indent="-3175" eaLnBrk="1" hangingPunct="1">
              <a:buFontTx/>
              <a:buNone/>
            </a:pPr>
            <a:r>
              <a:rPr lang="en-US" altLang="en-US" sz="2200" smtClean="0"/>
              <a:t>	Lenny Laskowski </a:t>
            </a:r>
            <a:br>
              <a:rPr lang="en-US" altLang="en-US" sz="2200" smtClean="0"/>
            </a:br>
            <a:r>
              <a:rPr lang="en-US" altLang="en-US" sz="2200" smtClean="0">
                <a:hlinkClick r:id="rId4"/>
              </a:rPr>
              <a:t>PowerPointers.com</a:t>
            </a:r>
            <a:endParaRPr lang="en-US" altLang="en-US" sz="220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55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556">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55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sz="4000" smtClean="0"/>
              <a:t>Text on Slide: Better</a:t>
            </a:r>
          </a:p>
        </p:txBody>
      </p:sp>
      <p:sp>
        <p:nvSpPr>
          <p:cNvPr id="9219" name="Rectangle 3"/>
          <p:cNvSpPr>
            <a:spLocks noGrp="1" noChangeArrowheads="1"/>
          </p:cNvSpPr>
          <p:nvPr>
            <p:ph type="body" idx="1"/>
          </p:nvPr>
        </p:nvSpPr>
        <p:spPr/>
        <p:txBody>
          <a:bodyPr/>
          <a:lstStyle/>
          <a:p>
            <a:pPr eaLnBrk="1" hangingPunct="1"/>
            <a:r>
              <a:rPr lang="en-US" altLang="en-US" smtClean="0"/>
              <a:t>We hold these truths to be self-evident </a:t>
            </a:r>
          </a:p>
          <a:p>
            <a:pPr lvl="1" eaLnBrk="1" hangingPunct="1"/>
            <a:r>
              <a:rPr lang="en-US" altLang="en-US" smtClean="0"/>
              <a:t>that all men are created equal, </a:t>
            </a:r>
          </a:p>
          <a:p>
            <a:pPr lvl="1" eaLnBrk="1" hangingPunct="1"/>
            <a:r>
              <a:rPr lang="en-US" altLang="en-US" smtClean="0"/>
              <a:t>that they are endowed by their Creator with certain unalienable Rights, that among these are: </a:t>
            </a:r>
          </a:p>
          <a:p>
            <a:pPr lvl="2" eaLnBrk="1" hangingPunct="1"/>
            <a:r>
              <a:rPr lang="en-US" altLang="en-US" smtClean="0"/>
              <a:t>life, </a:t>
            </a:r>
          </a:p>
          <a:p>
            <a:pPr lvl="2" eaLnBrk="1" hangingPunct="1"/>
            <a:r>
              <a:rPr lang="en-US" altLang="en-US" smtClean="0"/>
              <a:t>liberty </a:t>
            </a:r>
          </a:p>
          <a:p>
            <a:pPr lvl="2" eaLnBrk="1" hangingPunct="1"/>
            <a:r>
              <a:rPr lang="en-US" altLang="en-US" smtClean="0"/>
              <a:t>the pursuit of happiness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62000" y="533400"/>
            <a:ext cx="8112125" cy="1143000"/>
          </a:xfrm>
        </p:spPr>
        <p:txBody>
          <a:bodyPr/>
          <a:lstStyle/>
          <a:p>
            <a:pPr eaLnBrk="1" hangingPunct="1"/>
            <a:r>
              <a:rPr lang="en-US" altLang="en-US" sz="4000" smtClean="0"/>
              <a:t>Tip #2</a:t>
            </a:r>
          </a:p>
        </p:txBody>
      </p:sp>
      <p:sp>
        <p:nvSpPr>
          <p:cNvPr id="10243" name="Rectangle 3"/>
          <p:cNvSpPr>
            <a:spLocks noGrp="1" noChangeArrowheads="1"/>
          </p:cNvSpPr>
          <p:nvPr>
            <p:ph type="body" idx="1"/>
          </p:nvPr>
        </p:nvSpPr>
        <p:spPr/>
        <p:txBody>
          <a:bodyPr/>
          <a:lstStyle/>
          <a:p>
            <a:pPr marL="0" indent="0" eaLnBrk="1" hangingPunct="1">
              <a:buFont typeface="Wingdings" panose="05000000000000000000" pitchFamily="2" charset="2"/>
              <a:buNone/>
            </a:pPr>
            <a:r>
              <a:rPr lang="en-US" altLang="en-US" smtClean="0"/>
              <a:t>Be consistent and sparing in your use of transitions and animations.</a:t>
            </a:r>
          </a:p>
        </p:txBody>
      </p:sp>
    </p:spTree>
  </p:cSld>
  <p:clrMapOvr>
    <a:masterClrMapping/>
  </p:clrMapOvr>
  <p:transition spd="med">
    <p:check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noFill/>
        </p:spPr>
        <p:txBody>
          <a:bodyPr/>
          <a:lstStyle/>
          <a:p>
            <a:pPr eaLnBrk="1" hangingPunct="1"/>
            <a:r>
              <a:rPr lang="en-US" altLang="en-US" sz="4000" smtClean="0"/>
              <a:t>Moving Text</a:t>
            </a:r>
          </a:p>
        </p:txBody>
      </p:sp>
      <p:sp>
        <p:nvSpPr>
          <p:cNvPr id="83971" name="Text Box 3"/>
          <p:cNvSpPr txBox="1">
            <a:spLocks noChangeArrowheads="1"/>
          </p:cNvSpPr>
          <p:nvPr/>
        </p:nvSpPr>
        <p:spPr bwMode="auto">
          <a:xfrm>
            <a:off x="990600" y="2133600"/>
            <a:ext cx="732155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buFontTx/>
              <a:buChar char="•"/>
            </a:pPr>
            <a:r>
              <a:rPr lang="en-US" altLang="en-US" sz="3600"/>
              <a:t>When text appears, we don’t want the audience to be watching the animation.</a:t>
            </a:r>
          </a:p>
          <a:p>
            <a:pPr>
              <a:buFontTx/>
              <a:buChar char="•"/>
            </a:pPr>
            <a:r>
              <a:rPr lang="en-US" altLang="en-US" sz="3600"/>
              <a:t>Use the </a:t>
            </a:r>
          </a:p>
          <a:p>
            <a:pPr lvl="2"/>
            <a:r>
              <a:rPr lang="en-US" altLang="en-US" sz="3600"/>
              <a:t>	“Appear effect”</a:t>
            </a:r>
          </a:p>
          <a:p>
            <a:pPr lvl="2"/>
            <a:r>
              <a:rPr lang="en-US" altLang="en-US" sz="3600"/>
              <a:t>Not</a:t>
            </a:r>
          </a:p>
          <a:p>
            <a:pPr lvl="2"/>
            <a:r>
              <a:rPr lang="en-US" altLang="en-US" sz="3600"/>
              <a:t>	</a:t>
            </a:r>
            <a:r>
              <a:rPr lang="en-US" altLang="en-US" sz="3600">
                <a:solidFill>
                  <a:srgbClr val="FF0000"/>
                </a:solidFill>
              </a:rPr>
              <a:t>“FANCY EFFECTS”</a:t>
            </a:r>
          </a:p>
        </p:txBody>
      </p:sp>
      <p:sp>
        <p:nvSpPr>
          <p:cNvPr id="11268" name="Text Box 6"/>
          <p:cNvSpPr txBox="1">
            <a:spLocks noChangeArrowheads="1"/>
          </p:cNvSpPr>
          <p:nvPr/>
        </p:nvSpPr>
        <p:spPr bwMode="auto">
          <a:xfrm>
            <a:off x="4114800" y="5029200"/>
            <a:ext cx="205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11269" name="AutoShape 8">
            <a:hlinkClick r:id="rId3" action="ppaction://hlinksldjump" highlightClick="1"/>
          </p:cNvPr>
          <p:cNvSpPr>
            <a:spLocks noChangeArrowheads="1"/>
          </p:cNvSpPr>
          <p:nvPr/>
        </p:nvSpPr>
        <p:spPr bwMode="auto">
          <a:xfrm>
            <a:off x="8839200" y="6629400"/>
            <a:ext cx="228600" cy="152400"/>
          </a:xfrm>
          <a:prstGeom prst="actionButtonBlank">
            <a:avLst/>
          </a:prstGeom>
          <a:solidFill>
            <a:schemeClr val="accent1"/>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83971">
                                            <p:txEl>
                                              <p:pRg st="0" end="0"/>
                                            </p:txEl>
                                          </p:spTgt>
                                        </p:tgtEl>
                                        <p:attrNameLst>
                                          <p:attrName>style.visibility</p:attrName>
                                        </p:attrNameLst>
                                      </p:cBhvr>
                                      <p:to>
                                        <p:strVal val="visible"/>
                                      </p:to>
                                    </p:set>
                                    <p:anim calcmode="discrete" valueType="clr">
                                      <p:cBhvr override="childStyle">
                                        <p:cTn id="7" dur="500"/>
                                        <p:tgtEl>
                                          <p:spTgt spid="8397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83971">
                                            <p:txEl>
                                              <p:pRg st="0" end="0"/>
                                            </p:txEl>
                                          </p:spTgt>
                                        </p:tgtEl>
                                        <p:attrNameLst>
                                          <p:attrName>fillcolor</p:attrName>
                                        </p:attrNameLst>
                                      </p:cBhvr>
                                      <p:tavLst>
                                        <p:tav tm="0">
                                          <p:val>
                                            <p:clrVal>
                                              <a:schemeClr val="accent2"/>
                                            </p:clrVal>
                                          </p:val>
                                        </p:tav>
                                        <p:tav tm="50000">
                                          <p:val>
                                            <p:clrVal>
                                              <a:schemeClr val="hlink"/>
                                            </p:clrVal>
                                          </p:val>
                                        </p:tav>
                                      </p:tavLst>
                                    </p:anim>
                                    <p:set>
                                      <p:cBhvr>
                                        <p:cTn id="9" dur="500"/>
                                        <p:tgtEl>
                                          <p:spTgt spid="83971">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iterate type="lt">
                                    <p:tmAbs val="0"/>
                                  </p:iterate>
                                  <p:childTnLst>
                                    <p:set>
                                      <p:cBhvr>
                                        <p:cTn id="13" dur="1" fill="hold">
                                          <p:stCondLst>
                                            <p:cond delay="0"/>
                                          </p:stCondLst>
                                        </p:cTn>
                                        <p:tgtEl>
                                          <p:spTgt spid="83971">
                                            <p:txEl>
                                              <p:pRg st="1" end="1"/>
                                            </p:txEl>
                                          </p:spTgt>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iterate type="lt">
                                    <p:tmAbs val="0"/>
                                  </p:iterate>
                                  <p:childTnLst>
                                    <p:set>
                                      <p:cBhvr>
                                        <p:cTn id="17" dur="1" fill="hold">
                                          <p:stCondLst>
                                            <p:cond delay="0"/>
                                          </p:stCondLst>
                                        </p:cTn>
                                        <p:tgtEl>
                                          <p:spTgt spid="83971">
                                            <p:txEl>
                                              <p:pRg st="2" end="2"/>
                                            </p:txEl>
                                          </p:spTgt>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iterate type="lt">
                                    <p:tmAbs val="0"/>
                                  </p:iterate>
                                  <p:childTnLst>
                                    <p:set>
                                      <p:cBhvr>
                                        <p:cTn id="21" dur="1" fill="hold">
                                          <p:stCondLst>
                                            <p:cond delay="0"/>
                                          </p:stCondLst>
                                        </p:cTn>
                                        <p:tgtEl>
                                          <p:spTgt spid="83971">
                                            <p:txEl>
                                              <p:pRg st="3" end="3"/>
                                            </p:txEl>
                                          </p:spTgt>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6" presetClass="entr" presetSubtype="0" fill="hold" nodeType="clickEffect">
                                  <p:stCondLst>
                                    <p:cond delay="0"/>
                                  </p:stCondLst>
                                  <p:iterate type="lt">
                                    <p:tmPct val="0"/>
                                  </p:iterate>
                                  <p:childTnLst>
                                    <p:set>
                                      <p:cBhvr>
                                        <p:cTn id="25" dur="1" fill="hold">
                                          <p:stCondLst>
                                            <p:cond delay="0"/>
                                          </p:stCondLst>
                                        </p:cTn>
                                        <p:tgtEl>
                                          <p:spTgt spid="83971">
                                            <p:txEl>
                                              <p:pRg st="4" end="4"/>
                                            </p:txEl>
                                          </p:spTgt>
                                        </p:tgtEl>
                                        <p:attrNameLst>
                                          <p:attrName>style.visibility</p:attrName>
                                        </p:attrNameLst>
                                      </p:cBhvr>
                                      <p:to>
                                        <p:strVal val="visible"/>
                                      </p:to>
                                    </p:set>
                                    <p:animEffect transition="in" filter="wipe(down)">
                                      <p:cBhvr>
                                        <p:cTn id="26" dur="580">
                                          <p:stCondLst>
                                            <p:cond delay="0"/>
                                          </p:stCondLst>
                                        </p:cTn>
                                        <p:tgtEl>
                                          <p:spTgt spid="83971">
                                            <p:txEl>
                                              <p:pRg st="4" end="4"/>
                                            </p:txEl>
                                          </p:spTgt>
                                        </p:tgtEl>
                                      </p:cBhvr>
                                    </p:animEffect>
                                    <p:anim calcmode="lin" valueType="num">
                                      <p:cBhvr>
                                        <p:cTn id="27" dur="1822" tmFilter="0,0; 0.14,0.36; 0.43,0.73; 0.71,0.91; 1.0,1.0">
                                          <p:stCondLst>
                                            <p:cond delay="0"/>
                                          </p:stCondLst>
                                        </p:cTn>
                                        <p:tgtEl>
                                          <p:spTgt spid="83971">
                                            <p:txEl>
                                              <p:pRg st="4" end="4"/>
                                            </p:txEl>
                                          </p:spTgt>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83971">
                                            <p:txEl>
                                              <p:pRg st="4" end="4"/>
                                            </p:txEl>
                                          </p:spTgt>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83971">
                                            <p:txEl>
                                              <p:pRg st="4" end="4"/>
                                            </p:txEl>
                                          </p:spTgt>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83971">
                                            <p:txEl>
                                              <p:pRg st="4" end="4"/>
                                            </p:txEl>
                                          </p:spTgt>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83971">
                                            <p:txEl>
                                              <p:pRg st="4" end="4"/>
                                            </p:txEl>
                                          </p:spTgt>
                                        </p:tgtEl>
                                        <p:attrNameLst>
                                          <p:attrName>ppt_y</p:attrName>
                                        </p:attrNameLst>
                                      </p:cBhvr>
                                      <p:tavLst>
                                        <p:tav tm="0" fmla="#ppt_y-sin(pi*$)/81">
                                          <p:val>
                                            <p:fltVal val="0"/>
                                          </p:val>
                                        </p:tav>
                                        <p:tav tm="100000">
                                          <p:val>
                                            <p:fltVal val="1"/>
                                          </p:val>
                                        </p:tav>
                                      </p:tavLst>
                                    </p:anim>
                                    <p:animScale>
                                      <p:cBhvr>
                                        <p:cTn id="32" dur="26">
                                          <p:stCondLst>
                                            <p:cond delay="650"/>
                                          </p:stCondLst>
                                        </p:cTn>
                                        <p:tgtEl>
                                          <p:spTgt spid="83971">
                                            <p:txEl>
                                              <p:pRg st="4" end="4"/>
                                            </p:txEl>
                                          </p:spTgt>
                                        </p:tgtEl>
                                      </p:cBhvr>
                                      <p:to x="100000" y="60000"/>
                                    </p:animScale>
                                    <p:animScale>
                                      <p:cBhvr>
                                        <p:cTn id="33" dur="166" decel="50000">
                                          <p:stCondLst>
                                            <p:cond delay="676"/>
                                          </p:stCondLst>
                                        </p:cTn>
                                        <p:tgtEl>
                                          <p:spTgt spid="83971">
                                            <p:txEl>
                                              <p:pRg st="4" end="4"/>
                                            </p:txEl>
                                          </p:spTgt>
                                        </p:tgtEl>
                                      </p:cBhvr>
                                      <p:to x="100000" y="100000"/>
                                    </p:animScale>
                                    <p:animScale>
                                      <p:cBhvr>
                                        <p:cTn id="34" dur="26">
                                          <p:stCondLst>
                                            <p:cond delay="1312"/>
                                          </p:stCondLst>
                                        </p:cTn>
                                        <p:tgtEl>
                                          <p:spTgt spid="83971">
                                            <p:txEl>
                                              <p:pRg st="4" end="4"/>
                                            </p:txEl>
                                          </p:spTgt>
                                        </p:tgtEl>
                                      </p:cBhvr>
                                      <p:to x="100000" y="80000"/>
                                    </p:animScale>
                                    <p:animScale>
                                      <p:cBhvr>
                                        <p:cTn id="35" dur="166" decel="50000">
                                          <p:stCondLst>
                                            <p:cond delay="1338"/>
                                          </p:stCondLst>
                                        </p:cTn>
                                        <p:tgtEl>
                                          <p:spTgt spid="83971">
                                            <p:txEl>
                                              <p:pRg st="4" end="4"/>
                                            </p:txEl>
                                          </p:spTgt>
                                        </p:tgtEl>
                                      </p:cBhvr>
                                      <p:to x="100000" y="100000"/>
                                    </p:animScale>
                                    <p:animScale>
                                      <p:cBhvr>
                                        <p:cTn id="36" dur="26">
                                          <p:stCondLst>
                                            <p:cond delay="1642"/>
                                          </p:stCondLst>
                                        </p:cTn>
                                        <p:tgtEl>
                                          <p:spTgt spid="83971">
                                            <p:txEl>
                                              <p:pRg st="4" end="4"/>
                                            </p:txEl>
                                          </p:spTgt>
                                        </p:tgtEl>
                                      </p:cBhvr>
                                      <p:to x="100000" y="90000"/>
                                    </p:animScale>
                                    <p:animScale>
                                      <p:cBhvr>
                                        <p:cTn id="37" dur="166" decel="50000">
                                          <p:stCondLst>
                                            <p:cond delay="1668"/>
                                          </p:stCondLst>
                                        </p:cTn>
                                        <p:tgtEl>
                                          <p:spTgt spid="83971">
                                            <p:txEl>
                                              <p:pRg st="4" end="4"/>
                                            </p:txEl>
                                          </p:spTgt>
                                        </p:tgtEl>
                                      </p:cBhvr>
                                      <p:to x="100000" y="100000"/>
                                    </p:animScale>
                                    <p:animScale>
                                      <p:cBhvr>
                                        <p:cTn id="38" dur="26">
                                          <p:stCondLst>
                                            <p:cond delay="1808"/>
                                          </p:stCondLst>
                                        </p:cTn>
                                        <p:tgtEl>
                                          <p:spTgt spid="83971">
                                            <p:txEl>
                                              <p:pRg st="4" end="4"/>
                                            </p:txEl>
                                          </p:spTgt>
                                        </p:tgtEl>
                                      </p:cBhvr>
                                      <p:to x="100000" y="95000"/>
                                    </p:animScale>
                                    <p:animScale>
                                      <p:cBhvr>
                                        <p:cTn id="39" dur="166" decel="50000">
                                          <p:stCondLst>
                                            <p:cond delay="1834"/>
                                          </p:stCondLst>
                                        </p:cTn>
                                        <p:tgtEl>
                                          <p:spTgt spid="83971">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sz="4000" smtClean="0"/>
              <a:t>Tip #3</a:t>
            </a:r>
          </a:p>
        </p:txBody>
      </p:sp>
      <p:sp>
        <p:nvSpPr>
          <p:cNvPr id="12291" name="Rectangle 3"/>
          <p:cNvSpPr>
            <a:spLocks noGrp="1" noChangeArrowheads="1"/>
          </p:cNvSpPr>
          <p:nvPr>
            <p:ph type="body" idx="1"/>
          </p:nvPr>
        </p:nvSpPr>
        <p:spPr/>
        <p:txBody>
          <a:bodyPr/>
          <a:lstStyle/>
          <a:p>
            <a:pPr marL="0" indent="0" eaLnBrk="1" hangingPunct="1">
              <a:buFont typeface="Wingdings" panose="05000000000000000000" pitchFamily="2" charset="2"/>
              <a:buNone/>
            </a:pPr>
            <a:r>
              <a:rPr lang="en-US" altLang="en-US" smtClean="0"/>
              <a:t>Be consistent in your choice of bullets, font, and colors.</a:t>
            </a:r>
          </a:p>
          <a:p>
            <a:pPr marL="0" indent="0" eaLnBrk="1" hangingPunct="1"/>
            <a:endParaRPr lang="en-US" altLang="en-US"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4"/>
          <p:cNvSpPr>
            <a:spLocks noChangeArrowheads="1"/>
          </p:cNvSpPr>
          <p:nvPr/>
        </p:nvSpPr>
        <p:spPr bwMode="auto">
          <a:xfrm>
            <a:off x="0" y="0"/>
            <a:ext cx="9144000" cy="6858000"/>
          </a:xfrm>
          <a:prstGeom prst="rect">
            <a:avLst/>
          </a:prstGeom>
          <a:solidFill>
            <a:srgbClr val="808080"/>
          </a:solidFill>
          <a:ln w="9525" algn="ctr">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aphicFrame>
        <p:nvGraphicFramePr>
          <p:cNvPr id="1026" name="Object 2"/>
          <p:cNvGraphicFramePr>
            <a:graphicFrameLocks noChangeAspect="1"/>
          </p:cNvGraphicFramePr>
          <p:nvPr/>
        </p:nvGraphicFramePr>
        <p:xfrm>
          <a:off x="254000" y="582613"/>
          <a:ext cx="8694738" cy="5746750"/>
        </p:xfrm>
        <a:graphic>
          <a:graphicData uri="http://schemas.openxmlformats.org/presentationml/2006/ole">
            <mc:AlternateContent xmlns:mc="http://schemas.openxmlformats.org/markup-compatibility/2006">
              <mc:Choice xmlns:v="urn:schemas-microsoft-com:vml" Requires="v">
                <p:oleObj spid="_x0000_s1029" name="Document" r:id="rId4" imgW="8110495" imgH="5105798" progId="Word.Document.8">
                  <p:embed/>
                </p:oleObj>
              </mc:Choice>
              <mc:Fallback>
                <p:oleObj name="Document" r:id="rId4" imgW="8110495" imgH="5105798"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4000" y="582613"/>
                        <a:ext cx="8694738" cy="5746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8" name="Text Box 3"/>
          <p:cNvSpPr txBox="1">
            <a:spLocks noChangeArrowheads="1"/>
          </p:cNvSpPr>
          <p:nvPr/>
        </p:nvSpPr>
        <p:spPr bwMode="auto">
          <a:xfrm>
            <a:off x="3322638" y="3013075"/>
            <a:ext cx="176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400">
              <a:latin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tudio">
  <a:themeElements>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Studio</Template>
  <TotalTime>2905</TotalTime>
  <Words>4200</Words>
  <Application>Microsoft Office PowerPoint</Application>
  <PresentationFormat>On-screen Show (4:3)</PresentationFormat>
  <Paragraphs>574</Paragraphs>
  <Slides>47</Slides>
  <Notes>47</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2</vt:i4>
      </vt:variant>
      <vt:variant>
        <vt:lpstr>Slide Titles</vt:lpstr>
      </vt:variant>
      <vt:variant>
        <vt:i4>47</vt:i4>
      </vt:variant>
    </vt:vector>
  </HeadingPairs>
  <TitlesOfParts>
    <vt:vector size="61" baseType="lpstr">
      <vt:lpstr>Arial</vt:lpstr>
      <vt:lpstr>Arial Black</vt:lpstr>
      <vt:lpstr>Wingdings</vt:lpstr>
      <vt:lpstr>Times</vt:lpstr>
      <vt:lpstr>Times New Roman</vt:lpstr>
      <vt:lpstr>Verdana</vt:lpstr>
      <vt:lpstr>New York</vt:lpstr>
      <vt:lpstr>Helvetica</vt:lpstr>
      <vt:lpstr>Tahoma</vt:lpstr>
      <vt:lpstr>Monotype Sorts</vt:lpstr>
      <vt:lpstr>ESRI AMFM Gas</vt:lpstr>
      <vt:lpstr>Studio</vt:lpstr>
      <vt:lpstr>Microsoft Word Document</vt:lpstr>
      <vt:lpstr>SigmaPlot 7.0 Graph</vt:lpstr>
      <vt:lpstr>PowerPoint as a  Powerful Tool</vt:lpstr>
      <vt:lpstr>Why PowerPoint?</vt:lpstr>
      <vt:lpstr>Tip #1 for Oral Presentations</vt:lpstr>
      <vt:lpstr>Text on Slide: Too Much </vt:lpstr>
      <vt:lpstr>Text on Slide: Better</vt:lpstr>
      <vt:lpstr>Tip #2</vt:lpstr>
      <vt:lpstr>Moving Text</vt:lpstr>
      <vt:lpstr>Tip #3</vt:lpstr>
      <vt:lpstr>PowerPoint Presentation</vt:lpstr>
      <vt:lpstr>Font Sizes</vt:lpstr>
      <vt:lpstr>Fonts and Background Colors</vt:lpstr>
      <vt:lpstr>Tip #4</vt:lpstr>
      <vt:lpstr>Inappropriate Use of Tables</vt:lpstr>
      <vt:lpstr>Appropriate Use of Tables and Figures</vt:lpstr>
      <vt:lpstr>PowerPoint Presentation</vt:lpstr>
      <vt:lpstr>Tip #5</vt:lpstr>
      <vt:lpstr>PowerPoint Presentation</vt:lpstr>
      <vt:lpstr>PowerPoint Presentation</vt:lpstr>
      <vt:lpstr>Tip #6</vt:lpstr>
      <vt:lpstr>What makes the design of a .ppt presentation ineffective?</vt:lpstr>
      <vt:lpstr>Tip #7</vt:lpstr>
      <vt:lpstr>JPG or JPEG</vt:lpstr>
      <vt:lpstr>Appropriate Use of Images</vt:lpstr>
      <vt:lpstr>GIF</vt:lpstr>
      <vt:lpstr>GIF Examples</vt:lpstr>
      <vt:lpstr>TIF or TIFF</vt:lpstr>
      <vt:lpstr>TIFF Example</vt:lpstr>
      <vt:lpstr>PowerPoint Presentation</vt:lpstr>
      <vt:lpstr>What Resolution Should I Use?</vt:lpstr>
      <vt:lpstr>What Resolution Should I Use?</vt:lpstr>
      <vt:lpstr>Tip #8 On Screen vs. Print</vt:lpstr>
      <vt:lpstr>Tip#9 Make it Interactive</vt:lpstr>
      <vt:lpstr>Screen Shots</vt:lpstr>
      <vt:lpstr>Tip #10 Package for CD</vt:lpstr>
      <vt:lpstr>Tip #1 Poster Presentations</vt:lpstr>
      <vt:lpstr>PowerPoint Presentation</vt:lpstr>
      <vt:lpstr>Tip #2</vt:lpstr>
      <vt:lpstr>PowerPoint Presentation</vt:lpstr>
      <vt:lpstr>Tip #3</vt:lpstr>
      <vt:lpstr>PowerPoint Presentation</vt:lpstr>
      <vt:lpstr>Tip #4</vt:lpstr>
      <vt:lpstr>PowerPoint Presentation</vt:lpstr>
      <vt:lpstr>Tip #5</vt:lpstr>
      <vt:lpstr>Tip #6</vt:lpstr>
      <vt:lpstr>PowerPoint Presentation</vt:lpstr>
      <vt:lpstr>Tip #7</vt:lpstr>
      <vt:lpstr>Final Word</vt:lpstr>
    </vt:vector>
  </TitlesOfParts>
  <Company>CLTE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PowerPoint Presentations</dc:title>
  <dc:creator>Laura Bush</dc:creator>
  <cp:lastModifiedBy>Jessie Li</cp:lastModifiedBy>
  <cp:revision>192</cp:revision>
  <dcterms:created xsi:type="dcterms:W3CDTF">2001-05-31T17:33:03Z</dcterms:created>
  <dcterms:modified xsi:type="dcterms:W3CDTF">2016-07-26T18:56:16Z</dcterms:modified>
</cp:coreProperties>
</file>